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80" r:id="rId4"/>
    <p:sldId id="258" r:id="rId5"/>
    <p:sldId id="259" r:id="rId6"/>
    <p:sldId id="260" r:id="rId7"/>
    <p:sldId id="282" r:id="rId8"/>
    <p:sldId id="261" r:id="rId9"/>
    <p:sldId id="263" r:id="rId10"/>
    <p:sldId id="276" r:id="rId11"/>
    <p:sldId id="262" r:id="rId12"/>
    <p:sldId id="275" r:id="rId13"/>
    <p:sldId id="281" r:id="rId14"/>
    <p:sldId id="266" r:id="rId15"/>
    <p:sldId id="267" r:id="rId16"/>
    <p:sldId id="269" r:id="rId17"/>
    <p:sldId id="274" r:id="rId18"/>
    <p:sldId id="271" r:id="rId19"/>
    <p:sldId id="270" r:id="rId20"/>
    <p:sldId id="272" r:id="rId21"/>
    <p:sldId id="273" r:id="rId22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F0F0"/>
    <a:srgbClr val="00FFFF"/>
    <a:srgbClr val="FF9933"/>
    <a:srgbClr val="38E7E7"/>
    <a:srgbClr val="FFCC66"/>
    <a:srgbClr val="3AE5E5"/>
    <a:srgbClr val="33CCCC"/>
    <a:srgbClr val="0099CC"/>
    <a:srgbClr val="0099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>
      <p:cViewPr varScale="1">
        <p:scale>
          <a:sx n="74" d="100"/>
          <a:sy n="74" d="100"/>
        </p:scale>
        <p:origin x="-31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FA24-150F-4719-96FE-481A57387B6F}" type="datetimeFigureOut">
              <a:rPr lang="es-ES" smtClean="0"/>
              <a:pPr/>
              <a:t>24/08/2020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9D4A-233C-40E1-91E3-42EDC33FAF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FA24-150F-4719-96FE-481A57387B6F}" type="datetimeFigureOut">
              <a:rPr lang="es-ES" smtClean="0"/>
              <a:pPr/>
              <a:t>24/08/2020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9D4A-233C-40E1-91E3-42EDC33FAF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FA24-150F-4719-96FE-481A57387B6F}" type="datetimeFigureOut">
              <a:rPr lang="es-ES" smtClean="0"/>
              <a:pPr/>
              <a:t>24/08/2020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9D4A-233C-40E1-91E3-42EDC33FAF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FA24-150F-4719-96FE-481A57387B6F}" type="datetimeFigureOut">
              <a:rPr lang="es-ES" smtClean="0"/>
              <a:pPr/>
              <a:t>24/08/2020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9D4A-233C-40E1-91E3-42EDC33FAF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FA24-150F-4719-96FE-481A57387B6F}" type="datetimeFigureOut">
              <a:rPr lang="es-ES" smtClean="0"/>
              <a:pPr/>
              <a:t>24/08/2020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9D4A-233C-40E1-91E3-42EDC33FAF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FA24-150F-4719-96FE-481A57387B6F}" type="datetimeFigureOut">
              <a:rPr lang="es-ES" smtClean="0"/>
              <a:pPr/>
              <a:t>24/08/2020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9D4A-233C-40E1-91E3-42EDC33FAF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FA24-150F-4719-96FE-481A57387B6F}" type="datetimeFigureOut">
              <a:rPr lang="es-ES" smtClean="0"/>
              <a:pPr/>
              <a:t>24/08/2020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9D4A-233C-40E1-91E3-42EDC33FAF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FA24-150F-4719-96FE-481A57387B6F}" type="datetimeFigureOut">
              <a:rPr lang="es-ES" smtClean="0"/>
              <a:pPr/>
              <a:t>24/08/2020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9D4A-233C-40E1-91E3-42EDC33FAF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FA24-150F-4719-96FE-481A57387B6F}" type="datetimeFigureOut">
              <a:rPr lang="es-ES" smtClean="0"/>
              <a:pPr/>
              <a:t>24/08/2020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9D4A-233C-40E1-91E3-42EDC33FAF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FA24-150F-4719-96FE-481A57387B6F}" type="datetimeFigureOut">
              <a:rPr lang="es-ES" smtClean="0"/>
              <a:pPr/>
              <a:t>24/08/2020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9D4A-233C-40E1-91E3-42EDC33FAF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FA24-150F-4719-96FE-481A57387B6F}" type="datetimeFigureOut">
              <a:rPr lang="es-ES" smtClean="0"/>
              <a:pPr/>
              <a:t>24/08/2020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9D4A-233C-40E1-91E3-42EDC33FAF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6FA24-150F-4719-96FE-481A57387B6F}" type="datetimeFigureOut">
              <a:rPr lang="es-ES" smtClean="0"/>
              <a:pPr/>
              <a:t>24/08/2020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89D4A-233C-40E1-91E3-42EDC33FAF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nizar.es/carne-universitario/tarjeta-universitaria-inteligent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icuz.unizar.es/correo-y-colaboracion/correo-electronico/correo-electronico-inici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oble.unizar.e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2420888"/>
            <a:ext cx="9144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Jornada de Bienvenida</a:t>
            </a:r>
          </a:p>
          <a:p>
            <a:pPr algn="ctr">
              <a:lnSpc>
                <a:spcPct val="150000"/>
              </a:lnSpc>
            </a:pPr>
            <a:r>
              <a:rPr lang="es-E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Curso 2020/21</a:t>
            </a:r>
          </a:p>
        </p:txBody>
      </p:sp>
      <p:pic>
        <p:nvPicPr>
          <p:cNvPr id="12" name="11 Imagen" descr="centros_logos_web-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5786454"/>
            <a:ext cx="2363492" cy="642942"/>
          </a:xfrm>
          <a:prstGeom prst="rect">
            <a:avLst/>
          </a:prstGeom>
        </p:spPr>
      </p:pic>
      <p:pic>
        <p:nvPicPr>
          <p:cNvPr id="13" name="12 Imagen" descr="logoBUZ color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500702"/>
            <a:ext cx="2720055" cy="1000132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142844" y="214290"/>
            <a:ext cx="8786874" cy="917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4000" b="1" dirty="0" smtClean="0">
                <a:solidFill>
                  <a:srgbClr val="FF9933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Facultad de Economía y Empresa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817064" y="1330097"/>
            <a:ext cx="3509871" cy="917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Biblioteca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8700" y="1952836"/>
            <a:ext cx="3960440" cy="1476164"/>
          </a:xfrm>
          <a:ln w="57150">
            <a:solidFill>
              <a:srgbClr val="38E7E7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En horario de atención presencial: </a:t>
            </a:r>
            <a:r>
              <a:rPr lang="es-ES" sz="2000" b="1" dirty="0">
                <a:latin typeface="Open Sans" charset="0"/>
                <a:ea typeface="Open Sans" charset="0"/>
                <a:cs typeface="Open Sans" charset="0"/>
              </a:rPr>
              <a:t>lunes a viernes, de 8:15 a 21:15 h</a:t>
            </a:r>
            <a:r>
              <a:rPr lang="es-ES" sz="2000" b="1" dirty="0" smtClean="0">
                <a:latin typeface="Open Sans" charset="0"/>
                <a:ea typeface="Open Sans" charset="0"/>
                <a:cs typeface="Open Sans" charset="0"/>
              </a:rPr>
              <a:t>.</a:t>
            </a:r>
          </a:p>
          <a:p>
            <a:pPr marL="0" indent="0" algn="just">
              <a:buNone/>
            </a:pPr>
            <a:endParaRPr lang="es-ES" sz="2400" dirty="0" smtClean="0"/>
          </a:p>
          <a:p>
            <a:pPr marL="0" indent="0" algn="just">
              <a:buNone/>
            </a:pPr>
            <a:endParaRPr lang="es-ES" sz="2400" dirty="0"/>
          </a:p>
          <a:p>
            <a:pPr marL="0" indent="0" algn="just">
              <a:buNone/>
            </a:pPr>
            <a:r>
              <a:rPr lang="es-ES" sz="2400" dirty="0" smtClean="0"/>
              <a:t>.</a:t>
            </a:r>
            <a:endParaRPr lang="es-ES" sz="2400" dirty="0"/>
          </a:p>
          <a:p>
            <a:pPr marL="0" indent="0" algn="just">
              <a:buNone/>
            </a:pPr>
            <a:r>
              <a:rPr lang="es-ES" sz="2400" dirty="0" smtClean="0"/>
              <a:t>	</a:t>
            </a:r>
            <a:endParaRPr lang="es-ES" sz="2400" dirty="0">
              <a:solidFill>
                <a:srgbClr val="FF6600"/>
              </a:solidFill>
            </a:endParaRPr>
          </a:p>
          <a:p>
            <a:endParaRPr lang="es-ES" sz="2400" dirty="0"/>
          </a:p>
        </p:txBody>
      </p:sp>
      <p:sp>
        <p:nvSpPr>
          <p:cNvPr id="5" name="4 Rectángulo"/>
          <p:cNvSpPr/>
          <p:nvPr/>
        </p:nvSpPr>
        <p:spPr>
          <a:xfrm>
            <a:off x="0" y="109175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Servicio de Préstamo</a:t>
            </a:r>
            <a:endParaRPr lang="es-ES" sz="4800" b="1" dirty="0">
              <a:solidFill>
                <a:schemeClr val="tx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547664" y="128586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¿Cuándo?</a:t>
            </a:r>
            <a:endParaRPr lang="es-ES_tradnl" sz="2400" b="1" dirty="0">
              <a:solidFill>
                <a:srgbClr val="FF993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48164" y="120091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¿Cómo?</a:t>
            </a:r>
            <a:endParaRPr lang="es-ES_tradnl" sz="2400" b="1" dirty="0">
              <a:solidFill>
                <a:srgbClr val="FF993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860032" y="1842525"/>
            <a:ext cx="3960440" cy="1556658"/>
          </a:xfrm>
          <a:prstGeom prst="rect">
            <a:avLst/>
          </a:prstGeom>
          <a:solidFill>
            <a:srgbClr val="38E7E7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s-ES" sz="2000" b="1" dirty="0" smtClean="0">
                <a:latin typeface="Open Sans" charset="0"/>
                <a:ea typeface="Open Sans" charset="0"/>
                <a:cs typeface="Open Sans" charset="0"/>
              </a:rPr>
              <a:t>En cualquier biblioteca de la BUZ </a:t>
            </a: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se presta, renueva o reserva: </a:t>
            </a:r>
            <a:r>
              <a:rPr lang="es-ES" sz="2000" b="1" smtClean="0">
                <a:latin typeface="Open Sans" charset="0"/>
                <a:ea typeface="Open Sans" charset="0"/>
                <a:cs typeface="Open Sans" charset="0"/>
              </a:rPr>
              <a:t>Mostrador único</a:t>
            </a:r>
            <a:endParaRPr lang="es-ES" sz="2000" b="1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s-ES" sz="2400" dirty="0" smtClean="0"/>
          </a:p>
          <a:p>
            <a:pPr marL="0" indent="0" algn="just">
              <a:buFont typeface="Arial" pitchFamily="34" charset="0"/>
              <a:buNone/>
            </a:pPr>
            <a:endParaRPr lang="es-ES" sz="2400" dirty="0" smtClean="0"/>
          </a:p>
          <a:p>
            <a:pPr marL="0" indent="0" algn="just">
              <a:buFont typeface="Arial" pitchFamily="34" charset="0"/>
              <a:buNone/>
            </a:pPr>
            <a:endParaRPr lang="es-ES" sz="2400" dirty="0" smtClean="0"/>
          </a:p>
          <a:p>
            <a:pPr marL="0" indent="0" algn="just">
              <a:buFont typeface="Arial" pitchFamily="34" charset="0"/>
              <a:buNone/>
            </a:pPr>
            <a:r>
              <a:rPr lang="es-ES" sz="2400" dirty="0" smtClean="0"/>
              <a:t>	</a:t>
            </a:r>
            <a:endParaRPr lang="es-ES" sz="2400" dirty="0" smtClean="0">
              <a:solidFill>
                <a:srgbClr val="FF6600"/>
              </a:solidFill>
            </a:endParaRPr>
          </a:p>
          <a:p>
            <a:endParaRPr lang="es-ES" sz="24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860032" y="3685662"/>
            <a:ext cx="3960440" cy="1444712"/>
          </a:xfrm>
          <a:prstGeom prst="rect">
            <a:avLst/>
          </a:prstGeom>
          <a:ln w="57150">
            <a:solidFill>
              <a:srgbClr val="38E7E7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s-ES" sz="2000" b="1" dirty="0" smtClean="0">
                <a:latin typeface="Open Sans" charset="0"/>
                <a:ea typeface="Open Sans" charset="0"/>
                <a:cs typeface="Open Sans" charset="0"/>
              </a:rPr>
              <a:t>Reservas  y renovaciones</a:t>
            </a: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: en mostrador, por teléfono o a través del catálogo Roble.</a:t>
            </a:r>
          </a:p>
          <a:p>
            <a:pPr marL="0" indent="0" algn="just">
              <a:buFont typeface="Arial" pitchFamily="34" charset="0"/>
              <a:buNone/>
            </a:pPr>
            <a:endParaRPr lang="es-ES" sz="2400" dirty="0" smtClean="0"/>
          </a:p>
          <a:p>
            <a:pPr marL="0" indent="0" algn="just">
              <a:buFont typeface="Arial" pitchFamily="34" charset="0"/>
              <a:buNone/>
            </a:pPr>
            <a:endParaRPr lang="es-ES" sz="2400" dirty="0" smtClean="0"/>
          </a:p>
          <a:p>
            <a:pPr marL="0" indent="0" algn="just">
              <a:buFont typeface="Arial" pitchFamily="34" charset="0"/>
              <a:buNone/>
            </a:pPr>
            <a:endParaRPr lang="es-ES" sz="2400" dirty="0" smtClean="0"/>
          </a:p>
          <a:p>
            <a:pPr marL="0" indent="0" algn="just">
              <a:buFont typeface="Arial" pitchFamily="34" charset="0"/>
              <a:buNone/>
            </a:pPr>
            <a:r>
              <a:rPr lang="es-ES" sz="2400" dirty="0" smtClean="0"/>
              <a:t>	</a:t>
            </a:r>
            <a:endParaRPr lang="es-ES" sz="2400" dirty="0" smtClean="0">
              <a:solidFill>
                <a:srgbClr val="FF6600"/>
              </a:solidFill>
            </a:endParaRPr>
          </a:p>
          <a:p>
            <a:endParaRPr lang="es-ES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302162" y="3653046"/>
            <a:ext cx="3986978" cy="1477328"/>
          </a:xfrm>
          <a:prstGeom prst="rect">
            <a:avLst/>
          </a:prstGeom>
          <a:solidFill>
            <a:srgbClr val="38E7E7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>
                <a:latin typeface="Open Sans" charset="0"/>
                <a:ea typeface="Open Sans" charset="0"/>
                <a:cs typeface="Open Sans" charset="0"/>
              </a:rPr>
              <a:t>En </a:t>
            </a:r>
            <a:r>
              <a:rPr lang="es-ES" sz="2000" b="1" dirty="0">
                <a:latin typeface="Open Sans" charset="0"/>
                <a:ea typeface="Open Sans" charset="0"/>
                <a:cs typeface="Open Sans" charset="0"/>
              </a:rPr>
              <a:t>horario de atención </a:t>
            </a:r>
            <a:r>
              <a:rPr lang="es-ES" sz="2000" b="1" dirty="0" smtClean="0">
                <a:latin typeface="Open Sans" charset="0"/>
                <a:ea typeface="Open Sans" charset="0"/>
                <a:cs typeface="Open Sans" charset="0"/>
              </a:rPr>
              <a:t>virtual</a:t>
            </a: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: </a:t>
            </a:r>
            <a:r>
              <a:rPr lang="es-ES" sz="2000" b="1" dirty="0">
                <a:latin typeface="Open Sans" charset="0"/>
                <a:ea typeface="Open Sans" charset="0"/>
                <a:cs typeface="Open Sans" charset="0"/>
              </a:rPr>
              <a:t>24 h.</a:t>
            </a:r>
            <a:r>
              <a:rPr lang="es-ES" sz="2000" dirty="0">
                <a:latin typeface="Open Sans" charset="0"/>
                <a:ea typeface="Open Sans" charset="0"/>
                <a:cs typeface="Open Sans" charset="0"/>
              </a:rPr>
              <a:t>, en catálogo </a:t>
            </a:r>
            <a:r>
              <a:rPr lang="es-ES" sz="2000" b="1" dirty="0">
                <a:latin typeface="Open Sans" charset="0"/>
                <a:ea typeface="Open Sans" charset="0"/>
                <a:cs typeface="Open Sans" charset="0"/>
              </a:rPr>
              <a:t>Roble</a:t>
            </a:r>
            <a:r>
              <a:rPr lang="es-ES" sz="2000" dirty="0">
                <a:latin typeface="Open Sans" charset="0"/>
                <a:ea typeface="Open Sans" charset="0"/>
                <a:cs typeface="Open Sans" charset="0"/>
              </a:rPr>
              <a:t> (reservar y </a:t>
            </a: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renovar).</a:t>
            </a:r>
            <a:endParaRPr lang="es-ES" sz="20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03294" y="5284384"/>
            <a:ext cx="849694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dirty="0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Un cuarto de hora antes del cierre </a:t>
            </a: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no se prestan libros del depósito.</a:t>
            </a:r>
            <a:endParaRPr lang="es-ES" sz="20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000760" y="6286520"/>
            <a:ext cx="280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i="1" dirty="0" err="1">
                <a:latin typeface="Open Sans" charset="0"/>
                <a:ea typeface="Open Sans" charset="0"/>
                <a:cs typeface="Open Sans" charset="0"/>
              </a:rPr>
              <a:t>b</a:t>
            </a:r>
            <a:r>
              <a:rPr lang="es-ES_tradnl" b="1" i="1" dirty="0" err="1" smtClean="0">
                <a:latin typeface="Open Sans" charset="0"/>
                <a:ea typeface="Open Sans" charset="0"/>
                <a:cs typeface="Open Sans" charset="0"/>
              </a:rPr>
              <a:t>iblioteca.unizar.es</a:t>
            </a:r>
            <a:endParaRPr lang="es-ES_tradnl" b="1" i="1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2" name="12 Imagen" descr="logoBUZ color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929330"/>
            <a:ext cx="2063752" cy="75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Servicio de Préstamo</a:t>
            </a:r>
            <a:endParaRPr lang="es-ES" sz="4800" b="1" dirty="0">
              <a:solidFill>
                <a:schemeClr val="tx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5536" y="1312905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spcBef>
                <a:spcPct val="0"/>
              </a:spcBef>
            </a:pPr>
            <a:r>
              <a:rPr lang="es-ES" sz="2400" dirty="0">
                <a:latin typeface="Open Sans" charset="0"/>
                <a:ea typeface="Open Sans" charset="0"/>
                <a:cs typeface="Open Sans" charset="0"/>
              </a:rPr>
              <a:t>El </a:t>
            </a:r>
            <a:r>
              <a:rPr lang="es-ES" sz="2400" b="1" dirty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Carné Universitario</a:t>
            </a:r>
            <a:r>
              <a:rPr lang="es-ES" sz="2000" b="1" dirty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:</a:t>
            </a:r>
          </a:p>
          <a:p>
            <a:pPr marL="342900" indent="-342900" algn="just">
              <a:lnSpc>
                <a:spcPct val="200000"/>
              </a:lnSpc>
              <a:spcBef>
                <a:spcPct val="0"/>
              </a:spcBef>
              <a:buFont typeface="Wingdings" charset="2"/>
              <a:buChar char="v"/>
            </a:pP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Se </a:t>
            </a:r>
            <a:r>
              <a:rPr lang="es-ES" sz="2000" dirty="0">
                <a:latin typeface="Open Sans" charset="0"/>
                <a:ea typeface="Open Sans" charset="0"/>
                <a:cs typeface="Open Sans" charset="0"/>
              </a:rPr>
              <a:t>entrega </a:t>
            </a: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al formalizar</a:t>
            </a:r>
            <a:r>
              <a:rPr lang="es-ES" sz="2000" b="1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s-ES" sz="2000" b="1" dirty="0">
                <a:latin typeface="Open Sans" charset="0"/>
                <a:ea typeface="Open Sans" charset="0"/>
                <a:cs typeface="Open Sans" charset="0"/>
              </a:rPr>
              <a:t>la matrícula</a:t>
            </a:r>
            <a:r>
              <a:rPr lang="es-ES" sz="2000" dirty="0">
                <a:latin typeface="Open Sans" charset="0"/>
                <a:ea typeface="Open Sans" charset="0"/>
                <a:cs typeface="Open Sans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spcBef>
                <a:spcPct val="0"/>
              </a:spcBef>
              <a:buFont typeface="Wingdings" charset="2"/>
              <a:buChar char="v"/>
            </a:pP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Mientras, un </a:t>
            </a:r>
            <a:r>
              <a:rPr lang="es-ES" sz="2000" b="1" dirty="0">
                <a:latin typeface="Open Sans" charset="0"/>
                <a:ea typeface="Open Sans" charset="0"/>
                <a:cs typeface="Open Sans" charset="0"/>
              </a:rPr>
              <a:t>documento provisional </a:t>
            </a: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te </a:t>
            </a:r>
            <a:r>
              <a:rPr lang="es-ES" sz="2000" dirty="0">
                <a:latin typeface="Open Sans" charset="0"/>
                <a:ea typeface="Open Sans" charset="0"/>
                <a:cs typeface="Open Sans" charset="0"/>
              </a:rPr>
              <a:t>identifica como miembro de la comunidad universitaria. Puedes obtenerlo </a:t>
            </a: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en</a:t>
            </a:r>
            <a:r>
              <a:rPr lang="es-ES" sz="2000" dirty="0">
                <a:latin typeface="Open Sans" charset="0"/>
                <a:ea typeface="Open Sans" charset="0"/>
                <a:cs typeface="Open Sans" charset="0"/>
              </a:rPr>
              <a:t>:</a:t>
            </a:r>
          </a:p>
          <a:p>
            <a:pPr marL="0" lvl="1" algn="ctr">
              <a:lnSpc>
                <a:spcPct val="200000"/>
              </a:lnSpc>
              <a:spcBef>
                <a:spcPct val="0"/>
              </a:spcBef>
            </a:pPr>
            <a:r>
              <a:rPr lang="es-ES" sz="2000" dirty="0">
                <a:hlinkClick r:id="rId2"/>
              </a:rPr>
              <a:t>http://</a:t>
            </a:r>
            <a:r>
              <a:rPr lang="es-ES" sz="2000" dirty="0" smtClean="0">
                <a:hlinkClick r:id="rId2"/>
              </a:rPr>
              <a:t>www.unizar.es/carne-universitario/tarjeta-universitaria-inteligente</a:t>
            </a:r>
            <a:endParaRPr lang="es-ES" sz="2000" dirty="0" smtClean="0"/>
          </a:p>
          <a:p>
            <a:pPr marL="0" lvl="1" algn="ctr">
              <a:lnSpc>
                <a:spcPct val="200000"/>
              </a:lnSpc>
              <a:spcBef>
                <a:spcPct val="0"/>
              </a:spcBef>
            </a:pP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Es </a:t>
            </a:r>
            <a:r>
              <a:rPr lang="es-ES" sz="2000" dirty="0">
                <a:latin typeface="Open Sans" charset="0"/>
                <a:ea typeface="Open Sans" charset="0"/>
                <a:cs typeface="Open Sans" charset="0"/>
              </a:rPr>
              <a:t>vigente </a:t>
            </a:r>
            <a:r>
              <a:rPr lang="es-ES" sz="2000" b="1" dirty="0">
                <a:latin typeface="Open Sans" charset="0"/>
                <a:ea typeface="Open Sans" charset="0"/>
                <a:cs typeface="Open Sans" charset="0"/>
              </a:rPr>
              <a:t>durante tu período de matriculación </a:t>
            </a:r>
            <a:r>
              <a:rPr lang="es-ES" sz="2000" dirty="0">
                <a:latin typeface="Open Sans" charset="0"/>
                <a:ea typeface="Open Sans" charset="0"/>
                <a:cs typeface="Open Sans" charset="0"/>
              </a:rPr>
              <a:t>en la Universidad de Zaragoza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929322" y="6286520"/>
            <a:ext cx="280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i="1" dirty="0">
                <a:latin typeface="Open Sans" charset="0"/>
                <a:ea typeface="Open Sans" charset="0"/>
                <a:cs typeface="Open Sans" charset="0"/>
              </a:rPr>
              <a:t>b</a:t>
            </a:r>
            <a:r>
              <a:rPr lang="es-ES_tradnl" b="1" i="1" dirty="0" smtClean="0">
                <a:latin typeface="Open Sans" charset="0"/>
                <a:ea typeface="Open Sans" charset="0"/>
                <a:cs typeface="Open Sans" charset="0"/>
              </a:rPr>
              <a:t>iblioteca.unizar.es</a:t>
            </a:r>
            <a:endParaRPr lang="es-ES_tradnl" b="1" i="1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8" name="12 Imagen" descr="logoBUZ color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929330"/>
            <a:ext cx="2063752" cy="758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Rectángulo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Carné Universitario</a:t>
            </a:r>
            <a:endParaRPr lang="es-ES" sz="4800" b="1" dirty="0">
              <a:solidFill>
                <a:schemeClr val="tx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pic>
        <p:nvPicPr>
          <p:cNvPr id="9" name="12 Imagen" descr="logoBUZ color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929330"/>
            <a:ext cx="2063752" cy="758817"/>
          </a:xfrm>
          <a:prstGeom prst="rect">
            <a:avLst/>
          </a:prstGeom>
        </p:spPr>
      </p:pic>
      <p:sp>
        <p:nvSpPr>
          <p:cNvPr id="10" name="CuadroTexto 5"/>
          <p:cNvSpPr txBox="1"/>
          <p:nvPr/>
        </p:nvSpPr>
        <p:spPr>
          <a:xfrm>
            <a:off x="5929322" y="6286520"/>
            <a:ext cx="280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i="1" dirty="0">
                <a:latin typeface="Open Sans" charset="0"/>
                <a:ea typeface="Open Sans" charset="0"/>
                <a:cs typeface="Open Sans" charset="0"/>
              </a:rPr>
              <a:t>b</a:t>
            </a:r>
            <a:r>
              <a:rPr lang="es-ES_tradnl" b="1" i="1" dirty="0" smtClean="0">
                <a:latin typeface="Open Sans" charset="0"/>
                <a:ea typeface="Open Sans" charset="0"/>
                <a:cs typeface="Open Sans" charset="0"/>
              </a:rPr>
              <a:t>iblioteca.unizar.es</a:t>
            </a:r>
            <a:endParaRPr lang="es-ES_tradnl" b="1" i="1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264" y="1573870"/>
            <a:ext cx="6232055" cy="300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796136" y="3140968"/>
            <a:ext cx="159500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3 Conector recto de flecha"/>
          <p:cNvCxnSpPr/>
          <p:nvPr/>
        </p:nvCxnSpPr>
        <p:spPr>
          <a:xfrm flipH="1">
            <a:off x="7596336" y="2060848"/>
            <a:ext cx="1080120" cy="12241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712879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18 Conector curvado"/>
          <p:cNvCxnSpPr/>
          <p:nvPr/>
        </p:nvCxnSpPr>
        <p:spPr>
          <a:xfrm rot="10800000" flipV="1">
            <a:off x="3924262" y="3429000"/>
            <a:ext cx="1799867" cy="1577826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Tu email universitario</a:t>
            </a:r>
            <a:endParaRPr lang="es-ES" sz="4800" b="1" dirty="0">
              <a:solidFill>
                <a:schemeClr val="tx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3528" y="1285861"/>
            <a:ext cx="849694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2000" dirty="0" smtClean="0">
                <a:latin typeface="Open Sans" charset="0"/>
                <a:ea typeface="Open Sans" charset="0"/>
                <a:cs typeface="Open Sans" charset="0"/>
              </a:rPr>
              <a:t>Desde que perteneces a la Universidad de Zaragoza, tienes asignado un email con una clave personal</a:t>
            </a:r>
          </a:p>
          <a:p>
            <a:pPr algn="ctr">
              <a:lnSpc>
                <a:spcPct val="150000"/>
              </a:lnSpc>
            </a:pPr>
            <a:r>
              <a:rPr lang="es-ES_tradnl" sz="2400" b="1" dirty="0" err="1" smtClean="0">
                <a:latin typeface="Open Sans" charset="0"/>
                <a:ea typeface="Open Sans" charset="0"/>
                <a:cs typeface="Open Sans" charset="0"/>
              </a:rPr>
              <a:t>nip@unizar.es</a:t>
            </a:r>
            <a:endParaRPr lang="es-ES_tradnl" sz="2400" b="1" dirty="0" smtClean="0">
              <a:latin typeface="Open Sans" charset="0"/>
              <a:ea typeface="Open Sans" charset="0"/>
              <a:cs typeface="Open Sans" charset="0"/>
            </a:endParaRPr>
          </a:p>
          <a:p>
            <a:pPr algn="just">
              <a:lnSpc>
                <a:spcPct val="150000"/>
              </a:lnSpc>
            </a:pPr>
            <a:r>
              <a:rPr lang="es-ES_tradnl" sz="2000" dirty="0" smtClean="0">
                <a:latin typeface="Open Sans" charset="0"/>
                <a:ea typeface="Open Sans" charset="0"/>
                <a:cs typeface="Open Sans" charset="0"/>
              </a:rPr>
              <a:t>Es el canal de comunicación que usa la </a:t>
            </a:r>
            <a:r>
              <a:rPr lang="es-ES_tradnl" sz="2000" b="1" dirty="0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BUZ</a:t>
            </a:r>
            <a:r>
              <a:rPr lang="es-ES_tradnl" sz="2000" dirty="0" smtClean="0">
                <a:latin typeface="Open Sans" charset="0"/>
                <a:ea typeface="Open Sans" charset="0"/>
                <a:cs typeface="Open Sans" charset="0"/>
              </a:rPr>
              <a:t> para: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v"/>
            </a:pPr>
            <a:r>
              <a:rPr lang="es-ES_tradnl" sz="2000" b="1" dirty="0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Avisos de recogida de reservas, préstamos vencidos</a:t>
            </a:r>
            <a:r>
              <a:rPr lang="es-ES_tradnl" sz="2000" dirty="0" smtClean="0">
                <a:latin typeface="Open Sans" charset="0"/>
                <a:ea typeface="Open Sans" charset="0"/>
                <a:cs typeface="Open Sans" charset="0"/>
              </a:rPr>
              <a:t> y otras noticias de tu interés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v"/>
            </a:pPr>
            <a:r>
              <a:rPr lang="es-ES_tradnl" sz="2000" b="1" dirty="0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Acceso a los recursos electrónicos </a:t>
            </a:r>
            <a:r>
              <a:rPr lang="es-ES_tradnl" sz="2000" dirty="0" smtClean="0">
                <a:latin typeface="Open Sans" charset="0"/>
                <a:ea typeface="Open Sans" charset="0"/>
                <a:cs typeface="Open Sans" charset="0"/>
              </a:rPr>
              <a:t>desde el catálogo Roble, con dispositivos no conectados a la red UZ (ordenador de casa, portátil, </a:t>
            </a:r>
            <a:r>
              <a:rPr lang="es-ES_tradnl" sz="2000" dirty="0" err="1" smtClean="0">
                <a:latin typeface="Open Sans" charset="0"/>
                <a:ea typeface="Open Sans" charset="0"/>
                <a:cs typeface="Open Sans" charset="0"/>
              </a:rPr>
              <a:t>tablet</a:t>
            </a:r>
            <a:r>
              <a:rPr lang="es-ES_tradnl" sz="2000" dirty="0" smtClean="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s-ES_tradnl" sz="2000" dirty="0" err="1" smtClean="0">
                <a:latin typeface="Open Sans" charset="0"/>
                <a:ea typeface="Open Sans" charset="0"/>
                <a:cs typeface="Open Sans" charset="0"/>
              </a:rPr>
              <a:t>smartphone</a:t>
            </a:r>
            <a:r>
              <a:rPr lang="es-ES_tradnl" sz="2000" dirty="0" smtClean="0">
                <a:latin typeface="Open Sans" charset="0"/>
                <a:ea typeface="Open Sans" charset="0"/>
                <a:cs typeface="Open Sans" charset="0"/>
              </a:rPr>
              <a:t>…)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v"/>
            </a:pPr>
            <a:r>
              <a:rPr lang="es-ES_tradnl" sz="2000" b="1" dirty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Avisos de </a:t>
            </a:r>
            <a:r>
              <a:rPr lang="es-ES_tradnl" sz="2000" b="1" dirty="0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cursos de formación especializada</a:t>
            </a:r>
            <a:endParaRPr lang="es-ES_tradnl" sz="2000" dirty="0">
              <a:latin typeface="Open Sans" charset="0"/>
              <a:ea typeface="Open Sans" charset="0"/>
              <a:cs typeface="Open Sans" charset="0"/>
            </a:endParaRPr>
          </a:p>
          <a:p>
            <a:pPr marL="342900" indent="-342900" algn="just">
              <a:lnSpc>
                <a:spcPct val="150000"/>
              </a:lnSpc>
              <a:buFont typeface="Wingdings" charset="2"/>
              <a:buChar char="v"/>
            </a:pPr>
            <a:endParaRPr lang="es-ES_tradnl" sz="2000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342900" indent="-342900" algn="just">
              <a:lnSpc>
                <a:spcPct val="150000"/>
              </a:lnSpc>
              <a:buFont typeface="Wingdings" charset="2"/>
              <a:buChar char="v"/>
            </a:pPr>
            <a:endParaRPr lang="es-ES_tradnl" sz="2000" dirty="0" smtClean="0">
              <a:latin typeface="Open Sans" charset="0"/>
              <a:ea typeface="Open Sans" charset="0"/>
              <a:cs typeface="Open Sans" charset="0"/>
            </a:endParaRPr>
          </a:p>
          <a:p>
            <a:pPr algn="just">
              <a:lnSpc>
                <a:spcPct val="150000"/>
              </a:lnSpc>
            </a:pPr>
            <a:endParaRPr lang="es-ES_tradnl" sz="2000" dirty="0" smtClean="0">
              <a:latin typeface="Open Sans" charset="0"/>
              <a:ea typeface="Open Sans" charset="0"/>
              <a:cs typeface="Open Sans" charset="0"/>
            </a:endParaRPr>
          </a:p>
          <a:p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5940151" y="6141433"/>
            <a:ext cx="280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i="1" dirty="0" err="1">
                <a:latin typeface="Open Sans" charset="0"/>
                <a:ea typeface="Open Sans" charset="0"/>
                <a:cs typeface="Open Sans" charset="0"/>
              </a:rPr>
              <a:t>b</a:t>
            </a:r>
            <a:r>
              <a:rPr lang="es-ES_tradnl" b="1" i="1" dirty="0" err="1" smtClean="0">
                <a:latin typeface="Open Sans" charset="0"/>
                <a:ea typeface="Open Sans" charset="0"/>
                <a:cs typeface="Open Sans" charset="0"/>
              </a:rPr>
              <a:t>iblioteca.unizar.es</a:t>
            </a:r>
            <a:endParaRPr lang="es-ES_tradnl" b="1" i="1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0" name="12 Imagen" descr="logoBUZ color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929330"/>
            <a:ext cx="2063752" cy="75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Tu email universitario</a:t>
            </a:r>
            <a:endParaRPr lang="es-ES" sz="4800" b="1" dirty="0">
              <a:solidFill>
                <a:schemeClr val="tx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51520" y="4077072"/>
            <a:ext cx="8640960" cy="114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>
                <a:hlinkClick r:id="rId2"/>
              </a:rPr>
              <a:t>https://sicuz.unizar.es/correo-y-colaboracion/correo-electronico/correo-electronico-inicio</a:t>
            </a:r>
            <a:endParaRPr lang="es-ES_tradnl" sz="2400" b="1" dirty="0">
              <a:solidFill>
                <a:srgbClr val="FF993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5536" y="1412776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2400" b="1" dirty="0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Desvía esta cuenta de correo</a:t>
            </a:r>
            <a:r>
              <a:rPr lang="es-ES_tradnl" sz="2400" dirty="0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s-ES_tradnl" sz="2400" dirty="0" smtClean="0">
                <a:latin typeface="Open Sans" charset="0"/>
                <a:ea typeface="Open Sans" charset="0"/>
                <a:cs typeface="Open Sans" charset="0"/>
              </a:rPr>
              <a:t>a tu email habitual (</a:t>
            </a:r>
            <a:r>
              <a:rPr lang="es-ES_tradnl" sz="2400" dirty="0" err="1" smtClean="0">
                <a:latin typeface="Open Sans" charset="0"/>
                <a:ea typeface="Open Sans" charset="0"/>
                <a:cs typeface="Open Sans" charset="0"/>
              </a:rPr>
              <a:t>gmail</a:t>
            </a:r>
            <a:r>
              <a:rPr lang="es-ES_tradnl" sz="2400" dirty="0" smtClean="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s-ES_tradnl" sz="2400" dirty="0" err="1" smtClean="0">
                <a:latin typeface="Open Sans" charset="0"/>
                <a:ea typeface="Open Sans" charset="0"/>
                <a:cs typeface="Open Sans" charset="0"/>
              </a:rPr>
              <a:t>yahoo</a:t>
            </a:r>
            <a:r>
              <a:rPr lang="es-ES_tradnl" sz="2400" dirty="0" smtClean="0">
                <a:latin typeface="Open Sans" charset="0"/>
                <a:ea typeface="Open Sans" charset="0"/>
                <a:cs typeface="Open Sans" charset="0"/>
              </a:rPr>
              <a:t>…) para que </a:t>
            </a:r>
            <a:r>
              <a:rPr lang="es-ES_tradnl" sz="2400" b="1" dirty="0" smtClean="0">
                <a:latin typeface="Open Sans" charset="0"/>
                <a:ea typeface="Open Sans" charset="0"/>
                <a:cs typeface="Open Sans" charset="0"/>
              </a:rPr>
              <a:t>todos los mensajes enviados por la BUZ o la Universidad lleguen a la bandeja de entrada de tu email</a:t>
            </a:r>
            <a:endParaRPr lang="es-ES_tradnl" sz="2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929322" y="6215082"/>
            <a:ext cx="280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i="1" dirty="0" err="1">
                <a:latin typeface="Open Sans" charset="0"/>
                <a:ea typeface="Open Sans" charset="0"/>
                <a:cs typeface="Open Sans" charset="0"/>
              </a:rPr>
              <a:t>b</a:t>
            </a:r>
            <a:r>
              <a:rPr lang="es-ES_tradnl" b="1" i="1" dirty="0" err="1" smtClean="0">
                <a:latin typeface="Open Sans" charset="0"/>
                <a:ea typeface="Open Sans" charset="0"/>
                <a:cs typeface="Open Sans" charset="0"/>
              </a:rPr>
              <a:t>iblioteca.unizar.es</a:t>
            </a:r>
            <a:endParaRPr lang="es-ES_tradnl" b="1" i="1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8" name="12 Imagen" descr="logoBUZ color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929330"/>
            <a:ext cx="2063752" cy="758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467544" y="191683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smtClean="0"/>
              <a:t>	</a:t>
            </a:r>
            <a:r>
              <a:rPr lang="es-ES_tradnl" sz="2400" dirty="0" smtClean="0">
                <a:latin typeface="Comic Sans MS" pitchFamily="66" charset="0"/>
              </a:rPr>
              <a:t>	</a:t>
            </a:r>
            <a:endParaRPr lang="es-ES" sz="2400" dirty="0" smtClean="0">
              <a:latin typeface="Comic Sans MS" pitchFamily="66" charset="0"/>
            </a:endParaRPr>
          </a:p>
        </p:txBody>
      </p:sp>
      <p:sp>
        <p:nvSpPr>
          <p:cNvPr id="7" name="10 Rectángulo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Web BUZ</a:t>
            </a:r>
            <a:endParaRPr lang="es-ES" sz="4800" b="1" dirty="0">
              <a:solidFill>
                <a:schemeClr val="tx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23628" y="133205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http://</a:t>
            </a:r>
            <a:r>
              <a:rPr lang="es-ES_tradnl" sz="3200" b="1" dirty="0" err="1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biblioteca.unizar.es</a:t>
            </a:r>
            <a:endParaRPr lang="es-ES_tradnl" sz="3200" b="1" dirty="0">
              <a:solidFill>
                <a:srgbClr val="FF993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28596" y="2214554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charset="2"/>
              <a:buChar char="v"/>
            </a:pPr>
            <a:r>
              <a:rPr lang="es-ES_tradnl" sz="2000" b="1" dirty="0" smtClean="0">
                <a:latin typeface="Open Sans" charset="0"/>
                <a:ea typeface="Open Sans" charset="0"/>
                <a:cs typeface="Open Sans" charset="0"/>
              </a:rPr>
              <a:t>Accesos directos </a:t>
            </a:r>
            <a:r>
              <a:rPr lang="es-ES_tradnl" sz="2000" dirty="0" smtClean="0">
                <a:latin typeface="Open Sans" charset="0"/>
                <a:ea typeface="Open Sans" charset="0"/>
                <a:cs typeface="Open Sans" charset="0"/>
              </a:rPr>
              <a:t>a Roble, </a:t>
            </a:r>
            <a:r>
              <a:rPr lang="es-ES_tradnl" sz="2000" dirty="0" err="1" smtClean="0">
                <a:latin typeface="Open Sans" charset="0"/>
                <a:ea typeface="Open Sans" charset="0"/>
                <a:cs typeface="Open Sans" charset="0"/>
              </a:rPr>
              <a:t>Alcorze</a:t>
            </a:r>
            <a:r>
              <a:rPr lang="es-ES_tradnl" sz="2000" dirty="0" smtClean="0">
                <a:latin typeface="Open Sans" charset="0"/>
                <a:ea typeface="Open Sans" charset="0"/>
                <a:cs typeface="Open Sans" charset="0"/>
              </a:rPr>
              <a:t> y la Bibliografía Recomendada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v"/>
            </a:pPr>
            <a:r>
              <a:rPr lang="es-ES_tradnl" sz="2000" b="1" dirty="0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Información sobre la BUZ</a:t>
            </a:r>
            <a:r>
              <a:rPr lang="es-ES_tradnl" sz="2000" dirty="0" smtClean="0">
                <a:latin typeface="Open Sans" charset="0"/>
                <a:ea typeface="Open Sans" charset="0"/>
                <a:cs typeface="Open Sans" charset="0"/>
              </a:rPr>
              <a:t>: Carta de Servicios, normativa de préstamo, horarios, cursos de formación, recursos electrónicos…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v"/>
            </a:pPr>
            <a:r>
              <a:rPr lang="es-ES_tradnl" sz="2000" b="1" dirty="0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Conócenos: </a:t>
            </a:r>
            <a:r>
              <a:rPr lang="es-ES_tradnl" sz="2000" b="1" dirty="0" smtClean="0">
                <a:latin typeface="Open Sans" charset="0"/>
                <a:ea typeface="Open Sans" charset="0"/>
                <a:cs typeface="Open Sans" charset="0"/>
              </a:rPr>
              <a:t>Información específica </a:t>
            </a:r>
            <a:r>
              <a:rPr lang="es-ES_tradnl" sz="2000" dirty="0" smtClean="0">
                <a:latin typeface="Open Sans" charset="0"/>
                <a:ea typeface="Open Sans" charset="0"/>
                <a:cs typeface="Open Sans" charset="0"/>
              </a:rPr>
              <a:t>de cada una de las bibliotecas de la BUZ.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v"/>
            </a:pPr>
            <a:r>
              <a:rPr lang="es-ES_tradnl" sz="2000" b="1" i="1" dirty="0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Pregúntanos</a:t>
            </a:r>
            <a:r>
              <a:rPr lang="es-ES_tradnl" sz="2000" dirty="0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: </a:t>
            </a:r>
            <a:r>
              <a:rPr lang="es-ES_tradnl" sz="2000" dirty="0">
                <a:latin typeface="Open Sans" charset="0"/>
                <a:ea typeface="Open Sans" charset="0"/>
                <a:cs typeface="Open Sans" charset="0"/>
              </a:rPr>
              <a:t>S</a:t>
            </a:r>
            <a:r>
              <a:rPr lang="es-ES_tradnl" sz="2000" dirty="0" smtClean="0">
                <a:latin typeface="Open Sans" charset="0"/>
                <a:ea typeface="Open Sans" charset="0"/>
                <a:cs typeface="Open Sans" charset="0"/>
              </a:rPr>
              <a:t>ervicio de atención bibliotecaria en línea</a:t>
            </a:r>
          </a:p>
          <a:p>
            <a:pPr marL="285750" indent="-285750">
              <a:lnSpc>
                <a:spcPct val="200000"/>
              </a:lnSpc>
            </a:pPr>
            <a:endParaRPr lang="es-ES_tradnl" sz="20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929322" y="6357958"/>
            <a:ext cx="280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i="1" dirty="0" err="1">
                <a:latin typeface="Open Sans" charset="0"/>
                <a:ea typeface="Open Sans" charset="0"/>
                <a:cs typeface="Open Sans" charset="0"/>
              </a:rPr>
              <a:t>b</a:t>
            </a:r>
            <a:r>
              <a:rPr lang="es-ES_tradnl" b="1" i="1" dirty="0" err="1" smtClean="0">
                <a:latin typeface="Open Sans" charset="0"/>
                <a:ea typeface="Open Sans" charset="0"/>
                <a:cs typeface="Open Sans" charset="0"/>
              </a:rPr>
              <a:t>iblioteca.unizar.es</a:t>
            </a:r>
            <a:endParaRPr lang="es-ES_tradnl" b="1" i="1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8" name="12 Imagen" descr="logoBUZ color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929330"/>
            <a:ext cx="2063752" cy="758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75" y="1412776"/>
            <a:ext cx="7816850" cy="447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 redondeado"/>
          <p:cNvSpPr/>
          <p:nvPr/>
        </p:nvSpPr>
        <p:spPr>
          <a:xfrm>
            <a:off x="1222782" y="3717032"/>
            <a:ext cx="576064" cy="360040"/>
          </a:xfrm>
          <a:prstGeom prst="roundRect">
            <a:avLst/>
          </a:prstGeom>
          <a:noFill/>
          <a:ln w="76200">
            <a:solidFill>
              <a:srgbClr val="38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2555776" y="3717032"/>
            <a:ext cx="1296144" cy="288032"/>
          </a:xfrm>
          <a:prstGeom prst="roundRect">
            <a:avLst/>
          </a:prstGeom>
          <a:noFill/>
          <a:ln w="76200">
            <a:solidFill>
              <a:srgbClr val="38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10 Rectángulo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Web BUZ</a:t>
            </a:r>
            <a:endParaRPr lang="es-ES" sz="4800" b="1" dirty="0">
              <a:solidFill>
                <a:schemeClr val="tx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1114770" y="4365104"/>
            <a:ext cx="1368152" cy="0"/>
          </a:xfrm>
          <a:prstGeom prst="straightConnector1">
            <a:avLst/>
          </a:prstGeom>
          <a:ln w="76200">
            <a:solidFill>
              <a:srgbClr val="38E7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5940152" y="1628800"/>
            <a:ext cx="1080120" cy="0"/>
          </a:xfrm>
          <a:prstGeom prst="straightConnector1">
            <a:avLst/>
          </a:prstGeom>
          <a:ln w="76200">
            <a:solidFill>
              <a:srgbClr val="38E7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5929322" y="6215082"/>
            <a:ext cx="280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i="1" dirty="0">
                <a:latin typeface="Open Sans" charset="0"/>
                <a:ea typeface="Open Sans" charset="0"/>
                <a:cs typeface="Open Sans" charset="0"/>
              </a:rPr>
              <a:t>b</a:t>
            </a:r>
            <a:r>
              <a:rPr lang="es-ES_tradnl" b="1" i="1" dirty="0" smtClean="0">
                <a:latin typeface="Open Sans" charset="0"/>
                <a:ea typeface="Open Sans" charset="0"/>
                <a:cs typeface="Open Sans" charset="0"/>
              </a:rPr>
              <a:t>iblioteca.unizar.es</a:t>
            </a:r>
            <a:endParaRPr lang="es-ES_tradnl" b="1" i="1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0" name="12 Imagen" descr="logoBUZ color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929330"/>
            <a:ext cx="2063752" cy="758817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317596" y="1772816"/>
            <a:ext cx="1031876" cy="576064"/>
          </a:xfrm>
          <a:prstGeom prst="rect">
            <a:avLst/>
          </a:prstGeom>
          <a:noFill/>
          <a:ln w="57150">
            <a:solidFill>
              <a:srgbClr val="3AF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Rectángulo"/>
          <p:cNvSpPr/>
          <p:nvPr/>
        </p:nvSpPr>
        <p:spPr>
          <a:xfrm>
            <a:off x="0" y="-109791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Catálogo Roble</a:t>
            </a:r>
            <a:endParaRPr lang="es-ES" sz="4800" b="1" dirty="0">
              <a:solidFill>
                <a:schemeClr val="tx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47328" y="1209320"/>
            <a:ext cx="8496944" cy="2862322"/>
          </a:xfrm>
          <a:prstGeom prst="rect">
            <a:avLst/>
          </a:prstGeom>
          <a:noFill/>
          <a:ln w="57150">
            <a:solidFill>
              <a:srgbClr val="38E7E7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2000" dirty="0" smtClean="0">
                <a:latin typeface="Open Sans" charset="0"/>
                <a:ea typeface="Open Sans" charset="0"/>
                <a:cs typeface="Open Sans" charset="0"/>
              </a:rPr>
              <a:t>Roble es el </a:t>
            </a:r>
            <a:r>
              <a:rPr lang="es-ES_tradnl" sz="2000" b="1" dirty="0" smtClean="0">
                <a:latin typeface="Open Sans" charset="0"/>
                <a:ea typeface="Open Sans" charset="0"/>
                <a:cs typeface="Open Sans" charset="0"/>
              </a:rPr>
              <a:t>catálogo de la Universidad de Zaragoza</a:t>
            </a:r>
            <a:r>
              <a:rPr lang="es-ES_tradnl" sz="2000" dirty="0" smtClean="0">
                <a:latin typeface="Open Sans" charset="0"/>
                <a:ea typeface="Open Sans" charset="0"/>
                <a:cs typeface="Open Sans" charset="0"/>
              </a:rPr>
              <a:t>, donde se informa de </a:t>
            </a:r>
            <a:r>
              <a:rPr lang="es-ES_tradnl" sz="2000" b="1" dirty="0" smtClean="0">
                <a:latin typeface="Open Sans" charset="0"/>
                <a:ea typeface="Open Sans" charset="0"/>
                <a:cs typeface="Open Sans" charset="0"/>
              </a:rPr>
              <a:t>todos los materiales bibliográficos </a:t>
            </a:r>
            <a:r>
              <a:rPr lang="es-ES_tradnl" sz="2000" dirty="0" smtClean="0">
                <a:latin typeface="Open Sans" charset="0"/>
                <a:ea typeface="Open Sans" charset="0"/>
                <a:cs typeface="Open Sans" charset="0"/>
              </a:rPr>
              <a:t>que poseen todas las bibliotecas de la Universidad (</a:t>
            </a:r>
            <a:r>
              <a:rPr lang="es-ES_tradnl" sz="2000" b="1" dirty="0" smtClean="0">
                <a:latin typeface="Open Sans" charset="0"/>
                <a:ea typeface="Open Sans" charset="0"/>
                <a:cs typeface="Open Sans" charset="0"/>
              </a:rPr>
              <a:t>BUZ</a:t>
            </a:r>
            <a:r>
              <a:rPr lang="es-ES_tradnl" sz="2000" dirty="0" smtClean="0">
                <a:latin typeface="Open Sans" charset="0"/>
                <a:ea typeface="Open Sans" charset="0"/>
                <a:cs typeface="Open Sans" charset="0"/>
              </a:rPr>
              <a:t>), y su localización.</a:t>
            </a:r>
          </a:p>
          <a:p>
            <a:pPr algn="just">
              <a:lnSpc>
                <a:spcPct val="150000"/>
              </a:lnSpc>
            </a:pPr>
            <a:r>
              <a:rPr lang="es-ES_tradnl" sz="2000" b="1" dirty="0" smtClean="0">
                <a:latin typeface="Open Sans" charset="0"/>
                <a:ea typeface="Open Sans" charset="0"/>
                <a:cs typeface="Open Sans" charset="0"/>
              </a:rPr>
              <a:t>Acceso a la Bibliografía Recomendada </a:t>
            </a:r>
            <a:r>
              <a:rPr lang="es-ES_tradnl" sz="2000" dirty="0" smtClean="0">
                <a:latin typeface="Open Sans" charset="0"/>
                <a:ea typeface="Open Sans" charset="0"/>
                <a:cs typeface="Open Sans" charset="0"/>
              </a:rPr>
              <a:t>por cada profesor/a para cada asignatura y vinculación con el catálogo para reservar los libros recomendados.</a:t>
            </a:r>
            <a:endParaRPr lang="es-ES_tradnl" sz="20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929322" y="6286520"/>
            <a:ext cx="280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i="1" dirty="0" err="1">
                <a:latin typeface="Open Sans" charset="0"/>
                <a:ea typeface="Open Sans" charset="0"/>
                <a:cs typeface="Open Sans" charset="0"/>
              </a:rPr>
              <a:t>b</a:t>
            </a:r>
            <a:r>
              <a:rPr lang="es-ES_tradnl" b="1" i="1" dirty="0" err="1" smtClean="0">
                <a:latin typeface="Open Sans" charset="0"/>
                <a:ea typeface="Open Sans" charset="0"/>
                <a:cs typeface="Open Sans" charset="0"/>
              </a:rPr>
              <a:t>iblioteca.unizar.es</a:t>
            </a:r>
            <a:endParaRPr lang="es-ES_tradnl" b="1" i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9" name="6 Rectángulo"/>
          <p:cNvSpPr/>
          <p:nvPr/>
        </p:nvSpPr>
        <p:spPr>
          <a:xfrm>
            <a:off x="2976531" y="5271591"/>
            <a:ext cx="3190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2400" b="1" dirty="0" smtClean="0">
                <a:latin typeface="Open Sans" charset="0"/>
                <a:ea typeface="Open Sans" charset="0"/>
                <a:cs typeface="Open Sans" charset="0"/>
                <a:hlinkClick r:id="rId2"/>
              </a:rPr>
              <a:t>http://roble.unizar.es</a:t>
            </a:r>
            <a:endParaRPr lang="es-ES" sz="2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79612" y="4069521"/>
            <a:ext cx="6984776" cy="1015663"/>
          </a:xfrm>
          <a:prstGeom prst="rect">
            <a:avLst/>
          </a:prstGeom>
          <a:solidFill>
            <a:srgbClr val="38E7E7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2000" b="1" dirty="0" smtClean="0">
                <a:latin typeface="Open Sans" charset="0"/>
                <a:ea typeface="Open Sans" charset="0"/>
                <a:cs typeface="Open Sans" charset="0"/>
              </a:rPr>
              <a:t>Tu Cuenta de Usuario </a:t>
            </a:r>
            <a:r>
              <a:rPr lang="es-ES_tradnl" sz="2000" dirty="0" smtClean="0">
                <a:latin typeface="Open Sans" charset="0"/>
                <a:ea typeface="Open Sans" charset="0"/>
                <a:cs typeface="Open Sans" charset="0"/>
              </a:rPr>
              <a:t>te permite renovar, reservar y guardar búsquedas: </a:t>
            </a:r>
            <a:r>
              <a:rPr lang="es-ES_tradnl" sz="2000" b="1" dirty="0" smtClean="0">
                <a:latin typeface="Open Sans" charset="0"/>
                <a:ea typeface="Open Sans" charset="0"/>
                <a:cs typeface="Open Sans" charset="0"/>
              </a:rPr>
              <a:t>Mostrador virtual</a:t>
            </a:r>
            <a:endParaRPr lang="es-ES_tradnl" sz="2000" b="1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0" name="12 Imagen" descr="logoBUZ color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929330"/>
            <a:ext cx="2063752" cy="75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09" y="1382703"/>
            <a:ext cx="8537463" cy="439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6 Rectángulo"/>
          <p:cNvSpPr/>
          <p:nvPr/>
        </p:nvSpPr>
        <p:spPr>
          <a:xfrm>
            <a:off x="0" y="-109791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Catálogo Roble</a:t>
            </a:r>
            <a:endParaRPr lang="es-ES" sz="4800" b="1" dirty="0">
              <a:solidFill>
                <a:schemeClr val="tx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5951308" y="1434646"/>
            <a:ext cx="864096" cy="434620"/>
          </a:xfrm>
          <a:prstGeom prst="roundRect">
            <a:avLst/>
          </a:prstGeom>
          <a:noFill/>
          <a:ln w="76200">
            <a:solidFill>
              <a:srgbClr val="38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1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1331640" y="2772203"/>
            <a:ext cx="5688632" cy="720080"/>
          </a:xfrm>
          <a:prstGeom prst="roundRect">
            <a:avLst/>
          </a:prstGeom>
          <a:noFill/>
          <a:ln w="76200">
            <a:solidFill>
              <a:srgbClr val="38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redondeado 12"/>
          <p:cNvSpPr/>
          <p:nvPr/>
        </p:nvSpPr>
        <p:spPr>
          <a:xfrm>
            <a:off x="1907704" y="5118603"/>
            <a:ext cx="1728192" cy="432048"/>
          </a:xfrm>
          <a:prstGeom prst="roundRect">
            <a:avLst/>
          </a:prstGeom>
          <a:noFill/>
          <a:ln w="76200">
            <a:solidFill>
              <a:srgbClr val="38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CuadroTexto 15"/>
          <p:cNvSpPr txBox="1"/>
          <p:nvPr/>
        </p:nvSpPr>
        <p:spPr>
          <a:xfrm>
            <a:off x="6000760" y="6286520"/>
            <a:ext cx="280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i="1" dirty="0" err="1">
                <a:latin typeface="Open Sans" charset="0"/>
                <a:ea typeface="Open Sans" charset="0"/>
                <a:cs typeface="Open Sans" charset="0"/>
              </a:rPr>
              <a:t>b</a:t>
            </a:r>
            <a:r>
              <a:rPr lang="es-ES_tradnl" b="1" i="1" dirty="0" err="1" smtClean="0">
                <a:latin typeface="Open Sans" charset="0"/>
                <a:ea typeface="Open Sans" charset="0"/>
                <a:cs typeface="Open Sans" charset="0"/>
              </a:rPr>
              <a:t>iblioteca.unizar.es</a:t>
            </a:r>
            <a:endParaRPr lang="es-ES_tradnl" b="1" i="1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9" name="12 Imagen" descr="logoBUZ color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929330"/>
            <a:ext cx="2063752" cy="758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94" y="3933056"/>
            <a:ext cx="3388612" cy="1728192"/>
          </a:xfrm>
          <a:prstGeom prst="rect">
            <a:avLst/>
          </a:prstGeom>
        </p:spPr>
      </p:pic>
      <p:sp>
        <p:nvSpPr>
          <p:cNvPr id="4" name="6 Rectángulo"/>
          <p:cNvSpPr/>
          <p:nvPr/>
        </p:nvSpPr>
        <p:spPr>
          <a:xfrm>
            <a:off x="0" y="-109791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err="1" smtClean="0">
                <a:solidFill>
                  <a:schemeClr val="tx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Alcorze</a:t>
            </a:r>
            <a:endParaRPr lang="es-ES" sz="4800" b="1" dirty="0">
              <a:solidFill>
                <a:schemeClr val="tx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95536" y="1268760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charset="2"/>
              <a:buChar char="v"/>
            </a:pPr>
            <a:r>
              <a:rPr lang="es-ES_tradnl" sz="2000" b="1" dirty="0" err="1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Metabuscador</a:t>
            </a:r>
            <a:r>
              <a:rPr lang="es-ES_tradnl" sz="2000" dirty="0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s-ES_tradnl" sz="2000" dirty="0" smtClean="0">
                <a:latin typeface="Open Sans" charset="0"/>
                <a:ea typeface="Open Sans" charset="0"/>
                <a:cs typeface="Open Sans" charset="0"/>
              </a:rPr>
              <a:t>de la BUZ: “todo en un clic”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v"/>
            </a:pPr>
            <a:r>
              <a:rPr lang="es-ES_tradnl" sz="2000" b="1" dirty="0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Busca simultáneamente </a:t>
            </a:r>
            <a:r>
              <a:rPr lang="es-ES_tradnl" sz="2000" dirty="0" smtClean="0">
                <a:latin typeface="Open Sans" charset="0"/>
                <a:ea typeface="Open Sans" charset="0"/>
                <a:cs typeface="Open Sans" charset="0"/>
              </a:rPr>
              <a:t>en catálogo Roble, bases de datos, repositorio Zaguán, revistas electrónicas…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v"/>
            </a:pPr>
            <a:r>
              <a:rPr lang="es-ES_tradnl" sz="2000" b="1" dirty="0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Encuentra documentos de descarga libre</a:t>
            </a:r>
            <a:r>
              <a:rPr lang="es-ES_tradnl" sz="2000" smtClean="0">
                <a:latin typeface="Open Sans" charset="0"/>
                <a:ea typeface="Open Sans" charset="0"/>
                <a:cs typeface="Open Sans" charset="0"/>
              </a:rPr>
              <a:t>: en acceso </a:t>
            </a:r>
            <a:r>
              <a:rPr lang="es-ES_tradnl" sz="2000" dirty="0" smtClean="0">
                <a:latin typeface="Open Sans" charset="0"/>
                <a:ea typeface="Open Sans" charset="0"/>
                <a:cs typeface="Open Sans" charset="0"/>
              </a:rPr>
              <a:t>abierto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v"/>
            </a:pPr>
            <a:endParaRPr lang="es-ES_tradnl" sz="2000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342900" indent="-342900" algn="just">
              <a:lnSpc>
                <a:spcPct val="150000"/>
              </a:lnSpc>
              <a:buFont typeface="Wingdings" charset="2"/>
              <a:buChar char="v"/>
            </a:pPr>
            <a:endParaRPr lang="es-ES_tradnl" sz="20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929322" y="6215082"/>
            <a:ext cx="280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i="1" dirty="0" err="1">
                <a:latin typeface="Open Sans" charset="0"/>
                <a:ea typeface="Open Sans" charset="0"/>
                <a:cs typeface="Open Sans" charset="0"/>
              </a:rPr>
              <a:t>b</a:t>
            </a:r>
            <a:r>
              <a:rPr lang="es-ES_tradnl" b="1" i="1" dirty="0" err="1" smtClean="0">
                <a:latin typeface="Open Sans" charset="0"/>
                <a:ea typeface="Open Sans" charset="0"/>
                <a:cs typeface="Open Sans" charset="0"/>
              </a:rPr>
              <a:t>iblioteca.unizar.es</a:t>
            </a:r>
            <a:endParaRPr lang="es-ES_tradnl" b="1" i="1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7" name="12 Imagen" descr="logoBUZ color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929330"/>
            <a:ext cx="2063752" cy="758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4143381"/>
            <a:ext cx="8572560" cy="1589876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2400" dirty="0">
              <a:latin typeface="+mj-lt"/>
            </a:endParaRPr>
          </a:p>
          <a:p>
            <a:pPr>
              <a:buNone/>
            </a:pPr>
            <a:r>
              <a:rPr lang="es-ES" sz="2400" dirty="0" smtClean="0">
                <a:latin typeface="+mj-lt"/>
              </a:rPr>
              <a:t>		</a:t>
            </a:r>
            <a:endParaRPr lang="es-ES" sz="2000" dirty="0" smtClean="0"/>
          </a:p>
          <a:p>
            <a:pPr algn="just">
              <a:buNone/>
            </a:pPr>
            <a:r>
              <a:rPr lang="es-ES" sz="2000" dirty="0"/>
              <a:t>	</a:t>
            </a:r>
            <a:r>
              <a:rPr lang="es-ES" sz="2000" dirty="0" smtClean="0"/>
              <a:t>	</a:t>
            </a:r>
            <a:endParaRPr lang="es-ES" sz="20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endParaRPr lang="es-ES" sz="2400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¿Qué es la BUZ?</a:t>
            </a:r>
            <a:endParaRPr lang="es-ES" sz="4800" b="1" dirty="0">
              <a:solidFill>
                <a:schemeClr val="tx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8309" y="2082058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Son todas las bibliotecas de los centros de la Universidad de Zaragoza. Entre ellas, la </a:t>
            </a:r>
            <a:r>
              <a:rPr lang="es-ES" sz="2400" b="1" dirty="0" smtClean="0">
                <a:solidFill>
                  <a:srgbClr val="FF9933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Biblioteca de la Facultad de Economía y Empresa</a:t>
            </a:r>
            <a:endParaRPr lang="es-ES" sz="2400" b="1" dirty="0">
              <a:solidFill>
                <a:srgbClr val="FF9933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18309" y="1449518"/>
            <a:ext cx="807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Es la </a:t>
            </a:r>
            <a:r>
              <a:rPr lang="es-ES" sz="2400" b="1" dirty="0" smtClean="0">
                <a:solidFill>
                  <a:srgbClr val="FF9933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Biblioteca Universitaria de Zaragoza</a:t>
            </a:r>
            <a:endParaRPr lang="es-ES" sz="24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395536" y="4078718"/>
            <a:ext cx="8309038" cy="1200329"/>
          </a:xfrm>
          <a:prstGeom prst="rect">
            <a:avLst/>
          </a:prstGeom>
          <a:solidFill>
            <a:srgbClr val="38E7E7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“Una biblioteca cercana y a medida…” </a:t>
            </a:r>
          </a:p>
          <a:p>
            <a:pPr algn="r">
              <a:lnSpc>
                <a:spcPct val="150000"/>
              </a:lnSpc>
            </a:pPr>
            <a:r>
              <a:rPr lang="es-ES" sz="24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(Plan Estratégico BUZ 2017-2020)</a:t>
            </a:r>
            <a:endParaRPr lang="es-ES" sz="2400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8" name="12 Imagen" descr="logoBUZ color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929330"/>
            <a:ext cx="2063752" cy="75881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286116" y="6286520"/>
            <a:ext cx="542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i="1" dirty="0" err="1">
                <a:latin typeface="Open Sans" charset="0"/>
                <a:ea typeface="Open Sans" charset="0"/>
                <a:cs typeface="Open Sans" charset="0"/>
              </a:rPr>
              <a:t>b</a:t>
            </a:r>
            <a:r>
              <a:rPr lang="es-ES_tradnl" b="1" i="1" dirty="0" err="1" smtClean="0">
                <a:latin typeface="Open Sans" charset="0"/>
                <a:ea typeface="Open Sans" charset="0"/>
                <a:cs typeface="Open Sans" charset="0"/>
              </a:rPr>
              <a:t>iblioteca.unizar.es</a:t>
            </a:r>
            <a:endParaRPr lang="es-ES_tradnl" b="1" i="1" dirty="0">
              <a:latin typeface="Open Sans" charset="0"/>
              <a:ea typeface="Open Sans" charset="0"/>
              <a:cs typeface="Open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La BUZ comunica</a:t>
            </a:r>
            <a:endParaRPr lang="es-ES" sz="4800" b="1" dirty="0">
              <a:solidFill>
                <a:schemeClr val="tx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4991" y="4221088"/>
            <a:ext cx="2647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b="1" dirty="0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REDES SOCIALES</a:t>
            </a:r>
            <a:endParaRPr lang="es-ES_tradnl" sz="2400" b="1" dirty="0">
              <a:solidFill>
                <a:srgbClr val="FF993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044" y="3212976"/>
            <a:ext cx="4457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b="1" dirty="0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WEB  </a:t>
            </a:r>
            <a:r>
              <a:rPr lang="es-ES_tradnl" sz="2400" b="1" dirty="0" err="1" smtClean="0">
                <a:latin typeface="Open Sans" charset="0"/>
                <a:ea typeface="Open Sans" charset="0"/>
                <a:cs typeface="Open Sans" charset="0"/>
              </a:rPr>
              <a:t>biblioteca.unizar.es</a:t>
            </a:r>
            <a:endParaRPr lang="es-ES_tradnl" sz="2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27044" y="1394518"/>
            <a:ext cx="848991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2400" b="1" dirty="0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Visitas guiadas y cursos de formación programados</a:t>
            </a:r>
            <a:r>
              <a:rPr lang="es-ES_tradnl" sz="2400" dirty="0" smtClean="0">
                <a:latin typeface="Open Sans" charset="0"/>
                <a:ea typeface="Open Sans" charset="0"/>
                <a:cs typeface="Open Sans" charset="0"/>
              </a:rPr>
              <a:t>: apúntate en la Web de la BUZ o pregunta en Mostrador de información.</a:t>
            </a:r>
            <a:endParaRPr lang="es-ES_tradnl" sz="24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929322" y="6286520"/>
            <a:ext cx="280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i="1" dirty="0" err="1">
                <a:latin typeface="Open Sans" charset="0"/>
                <a:ea typeface="Open Sans" charset="0"/>
                <a:cs typeface="Open Sans" charset="0"/>
              </a:rPr>
              <a:t>b</a:t>
            </a:r>
            <a:r>
              <a:rPr lang="es-ES_tradnl" b="1" i="1" dirty="0" err="1" smtClean="0">
                <a:latin typeface="Open Sans" charset="0"/>
                <a:ea typeface="Open Sans" charset="0"/>
                <a:cs typeface="Open Sans" charset="0"/>
              </a:rPr>
              <a:t>iblioteca.unizar.es</a:t>
            </a:r>
            <a:endParaRPr lang="es-ES_tradnl" b="1" i="1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7" name="12 Imagen" descr="logoBUZ color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929330"/>
            <a:ext cx="2063752" cy="75881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472" y="3789040"/>
            <a:ext cx="5894936" cy="214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rowd-20454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8" name="7 Llamada ovalada"/>
          <p:cNvSpPr/>
          <p:nvPr/>
        </p:nvSpPr>
        <p:spPr>
          <a:xfrm>
            <a:off x="4286248" y="214290"/>
            <a:ext cx="4714908" cy="2000264"/>
          </a:xfrm>
          <a:prstGeom prst="wedgeEllipseCallout">
            <a:avLst>
              <a:gd name="adj1" fmla="val -54714"/>
              <a:gd name="adj2" fmla="val 93033"/>
            </a:avLst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4572000" y="642918"/>
            <a:ext cx="3929090" cy="1316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solidFill>
                  <a:srgbClr val="FF9933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en la BUZ queremos ayudarte</a:t>
            </a:r>
            <a:endParaRPr lang="es-ES" sz="2800" dirty="0">
              <a:solidFill>
                <a:srgbClr val="FF9933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142844" y="1500174"/>
            <a:ext cx="3286148" cy="1143008"/>
          </a:xfrm>
          <a:prstGeom prst="wedgeEllipseCallout">
            <a:avLst>
              <a:gd name="adj1" fmla="val 35757"/>
              <a:gd name="adj2" fmla="val 84265"/>
            </a:avLst>
          </a:prstGeom>
          <a:noFill/>
          <a:ln>
            <a:solidFill>
              <a:srgbClr val="38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857224" y="185736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smtClean="0">
                <a:solidFill>
                  <a:srgbClr val="38E7E7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¡Gracias</a:t>
            </a:r>
            <a:r>
              <a:rPr lang="es-ES" sz="2800" dirty="0" smtClean="0">
                <a:solidFill>
                  <a:srgbClr val="38E7E7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!</a:t>
            </a:r>
            <a:endParaRPr lang="es-ES" sz="2800" dirty="0">
              <a:solidFill>
                <a:srgbClr val="38E7E7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7816" y="3908076"/>
            <a:ext cx="8572560" cy="2144569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2400" dirty="0">
              <a:latin typeface="+mj-lt"/>
            </a:endParaRPr>
          </a:p>
          <a:p>
            <a:pPr>
              <a:buNone/>
            </a:pPr>
            <a:r>
              <a:rPr lang="es-ES" sz="2400" dirty="0" smtClean="0">
                <a:latin typeface="+mj-lt"/>
              </a:rPr>
              <a:t>		</a:t>
            </a:r>
            <a:endParaRPr lang="es-ES" sz="2000" dirty="0" smtClean="0"/>
          </a:p>
          <a:p>
            <a:pPr algn="just">
              <a:buNone/>
            </a:pPr>
            <a:r>
              <a:rPr lang="es-ES" sz="2000" dirty="0"/>
              <a:t>	</a:t>
            </a:r>
            <a:r>
              <a:rPr lang="es-ES" sz="2000" dirty="0" smtClean="0"/>
              <a:t>	</a:t>
            </a:r>
            <a:endParaRPr lang="es-ES" sz="20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endParaRPr lang="es-ES" sz="2400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¿Qué ofrece la BUZ?</a:t>
            </a:r>
            <a:endParaRPr lang="es-ES" sz="4800" b="1" dirty="0">
              <a:solidFill>
                <a:schemeClr val="tx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85720" y="1357298"/>
            <a:ext cx="857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Ofrece 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servicio de</a:t>
            </a:r>
            <a:r>
              <a:rPr lang="es-ES" sz="24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es-ES" sz="2400" b="1" dirty="0" smtClean="0">
                <a:solidFill>
                  <a:srgbClr val="FF9933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préstamo, salas de lectura y para trabajos en grupo, formación y atención especializada, acceso a recursos digitales y comunicación.</a:t>
            </a:r>
            <a:endParaRPr lang="es-ES" sz="24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964753" y="3361448"/>
            <a:ext cx="2778260" cy="646331"/>
          </a:xfrm>
          <a:prstGeom prst="rect">
            <a:avLst/>
          </a:prstGeom>
          <a:solidFill>
            <a:srgbClr val="38E7E7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Mostrador único</a:t>
            </a:r>
            <a:endParaRPr lang="es-ES" sz="2400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148065" y="3308791"/>
            <a:ext cx="3168352" cy="1200329"/>
          </a:xfrm>
          <a:prstGeom prst="rect">
            <a:avLst/>
          </a:prstGeom>
          <a:solidFill>
            <a:srgbClr val="38E7E7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Mostrador virtual: catálogo Roble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102144" y="4798893"/>
            <a:ext cx="4862344" cy="646331"/>
          </a:xfrm>
          <a:prstGeom prst="rect">
            <a:avLst/>
          </a:prstGeom>
          <a:solidFill>
            <a:srgbClr val="38E7E7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Acceso a recursos electrónicos</a:t>
            </a:r>
            <a:endParaRPr lang="es-ES" sz="2400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475656" y="4798893"/>
            <a:ext cx="2080976" cy="646331"/>
          </a:xfrm>
          <a:prstGeom prst="rect">
            <a:avLst/>
          </a:prstGeom>
          <a:solidFill>
            <a:srgbClr val="38E7E7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Aprendizaje</a:t>
            </a:r>
            <a:endParaRPr lang="es-ES" sz="2400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214678" y="6215082"/>
            <a:ext cx="542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i="1" dirty="0" err="1">
                <a:latin typeface="Open Sans" charset="0"/>
                <a:ea typeface="Open Sans" charset="0"/>
                <a:cs typeface="Open Sans" charset="0"/>
              </a:rPr>
              <a:t>b</a:t>
            </a:r>
            <a:r>
              <a:rPr lang="es-ES_tradnl" b="1" i="1" dirty="0" err="1" smtClean="0">
                <a:latin typeface="Open Sans" charset="0"/>
                <a:ea typeface="Open Sans" charset="0"/>
                <a:cs typeface="Open Sans" charset="0"/>
              </a:rPr>
              <a:t>iblioteca.unizar.es</a:t>
            </a:r>
            <a:endParaRPr lang="es-ES_tradnl" b="1" i="1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3" name="12 Imagen" descr="logoBUZ color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929330"/>
            <a:ext cx="2063752" cy="758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321571" y="1055412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En </a:t>
            </a:r>
            <a:r>
              <a:rPr lang="es-ES" sz="2800" b="1" dirty="0" smtClean="0">
                <a:solidFill>
                  <a:srgbClr val="FF9933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 sedes</a:t>
            </a:r>
            <a:endParaRPr lang="es-ES" sz="2800" b="1" dirty="0">
              <a:solidFill>
                <a:srgbClr val="FF9933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116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¿Dónde estamos?</a:t>
            </a:r>
            <a:endParaRPr lang="es-ES" sz="4800" b="1" dirty="0">
              <a:solidFill>
                <a:schemeClr val="tx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pic>
        <p:nvPicPr>
          <p:cNvPr id="11" name="10 Imagen" descr="IMG_20170825_0913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5655" y="1793335"/>
            <a:ext cx="3724659" cy="2793495"/>
          </a:xfrm>
          <a:prstGeom prst="rect">
            <a:avLst/>
          </a:prstGeom>
        </p:spPr>
      </p:pic>
      <p:pic>
        <p:nvPicPr>
          <p:cNvPr id="12" name="11 Imagen" descr="campusparais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51" y="1768408"/>
            <a:ext cx="3800463" cy="285034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87910" y="4691850"/>
            <a:ext cx="3600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400" b="1" i="1" dirty="0" smtClean="0">
                <a:latin typeface="Open Sans" charset="0"/>
                <a:ea typeface="Open Sans" charset="0"/>
                <a:cs typeface="Open Sans" charset="0"/>
              </a:rPr>
              <a:t>Campus Paraíso</a:t>
            </a:r>
          </a:p>
          <a:p>
            <a:pPr>
              <a:lnSpc>
                <a:spcPct val="150000"/>
              </a:lnSpc>
            </a:pPr>
            <a:r>
              <a:rPr lang="es-ES_tradnl" dirty="0" smtClean="0">
                <a:latin typeface="Open Sans" charset="0"/>
                <a:ea typeface="Open Sans" charset="0"/>
                <a:cs typeface="Open Sans" charset="0"/>
              </a:rPr>
              <a:t>Edificio frente a la Facultad</a:t>
            </a:r>
            <a:endParaRPr lang="es-ES_tradnl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109914" y="4691850"/>
            <a:ext cx="3600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400" b="1" i="1" dirty="0" smtClean="0">
                <a:latin typeface="Open Sans" charset="0"/>
                <a:ea typeface="Open Sans" charset="0"/>
                <a:cs typeface="Open Sans" charset="0"/>
              </a:rPr>
              <a:t>Campus Río Ebro</a:t>
            </a:r>
          </a:p>
          <a:p>
            <a:pPr>
              <a:lnSpc>
                <a:spcPct val="150000"/>
              </a:lnSpc>
            </a:pPr>
            <a:r>
              <a:rPr lang="es-ES_tradnl" dirty="0" smtClean="0">
                <a:latin typeface="Open Sans" charset="0"/>
                <a:ea typeface="Open Sans" charset="0"/>
                <a:cs typeface="Open Sans" charset="0"/>
              </a:rPr>
              <a:t>Edificio Lorenzo </a:t>
            </a:r>
            <a:r>
              <a:rPr lang="es-ES_tradnl" dirty="0" err="1" smtClean="0">
                <a:latin typeface="Open Sans" charset="0"/>
                <a:ea typeface="Open Sans" charset="0"/>
                <a:cs typeface="Open Sans" charset="0"/>
              </a:rPr>
              <a:t>Normante</a:t>
            </a:r>
            <a:endParaRPr lang="es-ES_tradnl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286116" y="6357958"/>
            <a:ext cx="542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i="1" dirty="0" err="1">
                <a:latin typeface="Open Sans" charset="0"/>
                <a:ea typeface="Open Sans" charset="0"/>
                <a:cs typeface="Open Sans" charset="0"/>
              </a:rPr>
              <a:t>b</a:t>
            </a:r>
            <a:r>
              <a:rPr lang="es-ES_tradnl" b="1" i="1" dirty="0" err="1" smtClean="0">
                <a:latin typeface="Open Sans" charset="0"/>
                <a:ea typeface="Open Sans" charset="0"/>
                <a:cs typeface="Open Sans" charset="0"/>
              </a:rPr>
              <a:t>iblioteca.unizar.es</a:t>
            </a:r>
            <a:endParaRPr lang="es-ES_tradnl" b="1" i="1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4" name="12 Imagen" descr="logoBUZ color (2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6000768"/>
            <a:ext cx="2063752" cy="758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¿Cuál es nuestro horario?</a:t>
            </a:r>
            <a:endParaRPr lang="es-ES" sz="4800" b="1" dirty="0">
              <a:solidFill>
                <a:schemeClr val="tx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56545" y="126865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Atención presencial/ telefónica</a:t>
            </a:r>
            <a:endParaRPr lang="es-ES_tradnl" sz="2400" b="1" dirty="0">
              <a:solidFill>
                <a:srgbClr val="FF993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220072" y="2056303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>
                <a:latin typeface="Open Sans" charset="0"/>
                <a:ea typeface="Open Sans" charset="0"/>
                <a:cs typeface="Open Sans" charset="0"/>
              </a:rPr>
              <a:t>Horario de verano</a:t>
            </a:r>
            <a:r>
              <a:rPr lang="es-ES" sz="2400" dirty="0" smtClean="0">
                <a:latin typeface="Open Sans" charset="0"/>
                <a:ea typeface="Open Sans" charset="0"/>
                <a:cs typeface="Open Sans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s-ES" sz="2400" b="1" dirty="0" smtClean="0">
                <a:latin typeface="Open Sans" charset="0"/>
                <a:ea typeface="Open Sans" charset="0"/>
                <a:cs typeface="Open Sans" charset="0"/>
              </a:rPr>
              <a:t>Julio y agosto</a:t>
            </a:r>
            <a:r>
              <a:rPr lang="es-ES" sz="2400" b="1" dirty="0">
                <a:latin typeface="Open Sans" charset="0"/>
                <a:ea typeface="Open Sans" charset="0"/>
                <a:cs typeface="Open Sans" charset="0"/>
              </a:rPr>
              <a:t>, de 8:15 a 13:30 h.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734777" y="4255086"/>
            <a:ext cx="5884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Atención virtual: cuenta de usuario, acceso a recursos electrónicos y catálogo ROBLE: </a:t>
            </a:r>
          </a:p>
          <a:p>
            <a:pPr algn="ctr"/>
            <a:r>
              <a:rPr lang="es-ES" sz="2400" b="1" dirty="0" smtClean="0">
                <a:latin typeface="Open Sans" charset="0"/>
                <a:ea typeface="Open Sans" charset="0"/>
                <a:cs typeface="Open Sans" charset="0"/>
              </a:rPr>
              <a:t>lunes </a:t>
            </a:r>
            <a:r>
              <a:rPr lang="es-ES" sz="2400" b="1" dirty="0">
                <a:latin typeface="Open Sans" charset="0"/>
                <a:ea typeface="Open Sans" charset="0"/>
                <a:cs typeface="Open Sans" charset="0"/>
              </a:rPr>
              <a:t>a domingo, 24 h. al día </a:t>
            </a:r>
            <a:endParaRPr lang="es-ES_tradnl" sz="2400" b="1" dirty="0">
              <a:solidFill>
                <a:srgbClr val="FF993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286116" y="6286520"/>
            <a:ext cx="542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i="1" dirty="0" err="1">
                <a:latin typeface="Open Sans" charset="0"/>
                <a:ea typeface="Open Sans" charset="0"/>
                <a:cs typeface="Open Sans" charset="0"/>
              </a:rPr>
              <a:t>b</a:t>
            </a:r>
            <a:r>
              <a:rPr lang="es-ES_tradnl" b="1" i="1" dirty="0" err="1" smtClean="0">
                <a:latin typeface="Open Sans" charset="0"/>
                <a:ea typeface="Open Sans" charset="0"/>
                <a:cs typeface="Open Sans" charset="0"/>
              </a:rPr>
              <a:t>iblioteca.unizar.es</a:t>
            </a:r>
            <a:endParaRPr lang="es-ES_tradnl" b="1" i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99592" y="2056303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>
                <a:latin typeface="Open Sans" charset="0"/>
                <a:ea typeface="Open Sans" charset="0"/>
                <a:cs typeface="Open Sans" charset="0"/>
              </a:rPr>
              <a:t>Horario habitual: </a:t>
            </a:r>
          </a:p>
          <a:p>
            <a:pPr algn="just">
              <a:lnSpc>
                <a:spcPct val="150000"/>
              </a:lnSpc>
            </a:pPr>
            <a:r>
              <a:rPr lang="es-ES" sz="2400" b="1" dirty="0">
                <a:latin typeface="Open Sans" charset="0"/>
                <a:ea typeface="Open Sans" charset="0"/>
                <a:cs typeface="Open Sans" charset="0"/>
              </a:rPr>
              <a:t>lunes a viernes, de 8:15 a </a:t>
            </a:r>
            <a:r>
              <a:rPr lang="es-ES" sz="2400" b="1" dirty="0" smtClean="0">
                <a:latin typeface="Open Sans" charset="0"/>
                <a:ea typeface="Open Sans" charset="0"/>
                <a:cs typeface="Open Sans" charset="0"/>
              </a:rPr>
              <a:t>21:15 </a:t>
            </a:r>
            <a:r>
              <a:rPr lang="es-ES" sz="2400" b="1" dirty="0">
                <a:latin typeface="Open Sans" charset="0"/>
                <a:ea typeface="Open Sans" charset="0"/>
                <a:cs typeface="Open Sans" charset="0"/>
              </a:rPr>
              <a:t>h.</a:t>
            </a:r>
            <a:endParaRPr lang="es-ES" sz="2400" b="1" dirty="0">
              <a:solidFill>
                <a:srgbClr val="CC00CC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0" name="12 Imagen" descr="logoBUZ color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929330"/>
            <a:ext cx="2063752" cy="758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95536" y="1771075"/>
            <a:ext cx="435885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2400" dirty="0" smtClean="0"/>
          </a:p>
          <a:p>
            <a:pPr algn="just">
              <a:lnSpc>
                <a:spcPct val="80000"/>
              </a:lnSpc>
            </a:pPr>
            <a:endParaRPr lang="es-ES" sz="2400" dirty="0" smtClean="0"/>
          </a:p>
          <a:p>
            <a:pPr algn="just">
              <a:lnSpc>
                <a:spcPct val="80000"/>
              </a:lnSpc>
            </a:pPr>
            <a:endParaRPr lang="es-ES" sz="2400" dirty="0" smtClean="0"/>
          </a:p>
          <a:p>
            <a:pPr algn="just">
              <a:lnSpc>
                <a:spcPct val="80000"/>
              </a:lnSpc>
            </a:pPr>
            <a:endParaRPr lang="es-ES" sz="2400" dirty="0" smtClean="0"/>
          </a:p>
          <a:p>
            <a:pPr algn="just">
              <a:lnSpc>
                <a:spcPct val="80000"/>
              </a:lnSpc>
            </a:pPr>
            <a:endParaRPr lang="es-ES" sz="2400" dirty="0" smtClean="0"/>
          </a:p>
          <a:p>
            <a:pPr algn="just">
              <a:lnSpc>
                <a:spcPct val="80000"/>
              </a:lnSpc>
            </a:pPr>
            <a:endParaRPr lang="es-ES" sz="2400" dirty="0" smtClean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</a:pPr>
            <a:endParaRPr lang="es-ES" sz="2400" dirty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solidFill>
                  <a:schemeClr val="tx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¿Qué recursos ofrece la biblioteca?</a:t>
            </a:r>
            <a:endParaRPr lang="es-ES" sz="4400" b="1" dirty="0">
              <a:solidFill>
                <a:schemeClr val="tx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062206" y="1198493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Acceso y/o préstamo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022768" y="3830886"/>
            <a:ext cx="3539538" cy="1237262"/>
          </a:xfrm>
          <a:prstGeom prst="rect">
            <a:avLst/>
          </a:prstGeom>
          <a:solidFill>
            <a:srgbClr val="38E7E7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i="1" dirty="0" smtClean="0">
                <a:latin typeface="Open Sans" charset="0"/>
                <a:ea typeface="Open Sans" charset="0"/>
                <a:cs typeface="Open Sans" charset="0"/>
              </a:rPr>
              <a:t>3 </a:t>
            </a:r>
            <a:r>
              <a:rPr lang="es-ES" sz="2000" b="1" i="1" dirty="0">
                <a:latin typeface="Open Sans" charset="0"/>
                <a:ea typeface="Open Sans" charset="0"/>
                <a:cs typeface="Open Sans" charset="0"/>
              </a:rPr>
              <a:t>salas disponibles </a:t>
            </a:r>
            <a:r>
              <a:rPr lang="es-ES" sz="2000" dirty="0">
                <a:latin typeface="Open Sans" charset="0"/>
                <a:ea typeface="Open Sans" charset="0"/>
                <a:cs typeface="Open Sans" charset="0"/>
              </a:rPr>
              <a:t>para elaborar trabajos en </a:t>
            </a: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grupo</a:t>
            </a:r>
            <a:endParaRPr lang="es-ES" sz="2000" dirty="0">
              <a:latin typeface="Open Sans" charset="0"/>
              <a:ea typeface="Open Sans" charset="0"/>
              <a:cs typeface="Open Sans" charset="0"/>
            </a:endParaRPr>
          </a:p>
          <a:p>
            <a:pPr algn="just">
              <a:lnSpc>
                <a:spcPct val="80000"/>
              </a:lnSpc>
            </a:pP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405747" y="1763669"/>
            <a:ext cx="838052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>
                <a:latin typeface="Open Sans" charset="0"/>
                <a:ea typeface="Open Sans" charset="0"/>
                <a:cs typeface="Open Sans" charset="0"/>
              </a:rPr>
              <a:t>Libros </a:t>
            </a: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impresos, </a:t>
            </a:r>
            <a:r>
              <a:rPr lang="es-ES" sz="2000" b="1" dirty="0" err="1" smtClean="0">
                <a:latin typeface="Open Sans" charset="0"/>
                <a:ea typeface="Open Sans" charset="0"/>
                <a:cs typeface="Open Sans" charset="0"/>
              </a:rPr>
              <a:t>Ebooks</a:t>
            </a: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s-ES" sz="2000" dirty="0">
                <a:latin typeface="Open Sans" charset="0"/>
                <a:ea typeface="Open Sans" charset="0"/>
                <a:cs typeface="Open Sans" charset="0"/>
              </a:rPr>
              <a:t>Periódicos, </a:t>
            </a:r>
            <a:r>
              <a:rPr lang="es-ES" sz="2000" b="1" dirty="0" smtClean="0">
                <a:latin typeface="Open Sans" charset="0"/>
                <a:ea typeface="Open Sans" charset="0"/>
                <a:cs typeface="Open Sans" charset="0"/>
              </a:rPr>
              <a:t>Revistas especializadas</a:t>
            </a: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,  Memorias, Anuarios, Ponencias</a:t>
            </a:r>
            <a:r>
              <a:rPr lang="es-ES" sz="2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de congresos, </a:t>
            </a:r>
            <a:r>
              <a:rPr lang="es-ES" sz="2000" b="1" dirty="0" smtClean="0">
                <a:latin typeface="Open Sans" charset="0"/>
                <a:ea typeface="Open Sans" charset="0"/>
                <a:cs typeface="Open Sans" charset="0"/>
              </a:rPr>
              <a:t>Bases </a:t>
            </a:r>
            <a:r>
              <a:rPr lang="es-ES" sz="2000" b="1" dirty="0">
                <a:latin typeface="Open Sans" charset="0"/>
                <a:ea typeface="Open Sans" charset="0"/>
                <a:cs typeface="Open Sans" charset="0"/>
              </a:rPr>
              <a:t>de </a:t>
            </a:r>
            <a:r>
              <a:rPr lang="es-ES" sz="2000" b="1" dirty="0" smtClean="0">
                <a:latin typeface="Open Sans" charset="0"/>
                <a:ea typeface="Open Sans" charset="0"/>
                <a:cs typeface="Open Sans" charset="0"/>
              </a:rPr>
              <a:t>datos</a:t>
            </a: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, Enciclopedias</a:t>
            </a:r>
            <a:r>
              <a:rPr lang="es-ES" sz="2000" dirty="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Diccionarios, </a:t>
            </a:r>
            <a:r>
              <a:rPr lang="es-ES" sz="2000" b="1" dirty="0" smtClean="0">
                <a:latin typeface="Open Sans" charset="0"/>
                <a:ea typeface="Open Sans" charset="0"/>
                <a:cs typeface="Open Sans" charset="0"/>
              </a:rPr>
              <a:t>Multimedia</a:t>
            </a: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 (CD, DVD…), Documentos en la Red (</a:t>
            </a:r>
            <a:r>
              <a:rPr lang="es-ES" sz="2000" dirty="0" err="1" smtClean="0">
                <a:latin typeface="Open Sans" charset="0"/>
                <a:ea typeface="Open Sans" charset="0"/>
                <a:cs typeface="Open Sans" charset="0"/>
              </a:rPr>
              <a:t>pdf</a:t>
            </a: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s-ES" sz="2000" dirty="0" err="1" smtClean="0">
                <a:latin typeface="Open Sans" charset="0"/>
                <a:ea typeface="Open Sans" charset="0"/>
                <a:cs typeface="Open Sans" charset="0"/>
              </a:rPr>
              <a:t>html</a:t>
            </a: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…)</a:t>
            </a:r>
            <a:endParaRPr lang="es-ES" sz="2000" dirty="0">
              <a:latin typeface="Open Sans" charset="0"/>
              <a:ea typeface="Open Sans" charset="0"/>
              <a:cs typeface="Open Sans" charset="0"/>
            </a:endParaRPr>
          </a:p>
          <a:p>
            <a:pPr algn="just">
              <a:lnSpc>
                <a:spcPct val="150000"/>
              </a:lnSpc>
            </a:pPr>
            <a:endParaRPr lang="es-ES" sz="24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99592" y="3830548"/>
            <a:ext cx="3744416" cy="2400657"/>
          </a:xfrm>
          <a:prstGeom prst="rect">
            <a:avLst/>
          </a:prstGeom>
          <a:solidFill>
            <a:srgbClr val="38E7E7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latin typeface="Open Sans" charset="0"/>
                <a:ea typeface="Open Sans" charset="0"/>
                <a:cs typeface="Open Sans" charset="0"/>
              </a:rPr>
              <a:t>Consulta de la </a:t>
            </a:r>
            <a:r>
              <a:rPr lang="es-ES" sz="2000" b="1" i="1" dirty="0">
                <a:latin typeface="Open Sans" charset="0"/>
                <a:ea typeface="Open Sans" charset="0"/>
                <a:cs typeface="Open Sans" charset="0"/>
              </a:rPr>
              <a:t>Bibliografía recomendada</a:t>
            </a:r>
            <a:r>
              <a:rPr lang="es-ES" sz="2000" b="1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s-ES" sz="2000" dirty="0">
                <a:latin typeface="Open Sans" charset="0"/>
                <a:ea typeface="Open Sans" charset="0"/>
                <a:cs typeface="Open Sans" charset="0"/>
              </a:rPr>
              <a:t>por tus profesores para cada </a:t>
            </a: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asignatura de los grados y másteres</a:t>
            </a:r>
            <a:endParaRPr lang="es-ES" sz="20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357554" y="6286520"/>
            <a:ext cx="542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i="1" dirty="0" err="1">
                <a:latin typeface="Open Sans" charset="0"/>
                <a:ea typeface="Open Sans" charset="0"/>
                <a:cs typeface="Open Sans" charset="0"/>
              </a:rPr>
              <a:t>b</a:t>
            </a:r>
            <a:r>
              <a:rPr lang="es-ES_tradnl" b="1" i="1" dirty="0" err="1" smtClean="0">
                <a:latin typeface="Open Sans" charset="0"/>
                <a:ea typeface="Open Sans" charset="0"/>
                <a:cs typeface="Open Sans" charset="0"/>
              </a:rPr>
              <a:t>iblioteca.unizar.es</a:t>
            </a:r>
            <a:endParaRPr lang="es-ES_tradnl" b="1" i="1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2" name="12 Imagen" descr="logoBUZ color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929330"/>
            <a:ext cx="2063752" cy="758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" dirty="0" smtClean="0"/>
              <a:t>Salas de trabajo en grupo</a:t>
            </a:r>
            <a:endParaRPr lang="es-ES" dirty="0"/>
          </a:p>
        </p:txBody>
      </p:sp>
      <p:pic>
        <p:nvPicPr>
          <p:cNvPr id="1026" name="Picture 2" descr="C:\Users\usuario\Downloads\20200821_093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176464" cy="429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672408" cy="429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0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34143" y="4797152"/>
            <a:ext cx="4121833" cy="1338828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Estudiantes de Cuarto Curso de Grado</a:t>
            </a:r>
            <a:r>
              <a:rPr lang="es-ES" dirty="0" smtClean="0"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ES" dirty="0" smtClean="0">
                <a:latin typeface="Open Sans" charset="0"/>
                <a:ea typeface="Open Sans" charset="0"/>
                <a:cs typeface="Open Sans" charset="0"/>
              </a:rPr>
              <a:t>Curso de Formación Virtual Avanzado.           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Formación/aprendizaje</a:t>
            </a:r>
            <a:endParaRPr lang="es-ES" sz="4800" b="1" dirty="0">
              <a:solidFill>
                <a:schemeClr val="tx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16225" y="1227134"/>
            <a:ext cx="8496944" cy="5048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La BUZ forma en </a:t>
            </a:r>
            <a:r>
              <a:rPr lang="es-ES" sz="2000" b="1" dirty="0" smtClean="0">
                <a:latin typeface="Open Sans" charset="0"/>
                <a:ea typeface="Open Sans" charset="0"/>
                <a:cs typeface="Open Sans" charset="0"/>
              </a:rPr>
              <a:t>Competencias Informacionales e Informáticas</a:t>
            </a:r>
            <a:endParaRPr lang="es-ES" sz="20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47664" y="170080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¿Cómo?</a:t>
            </a:r>
            <a:endParaRPr lang="es-ES_tradnl" sz="2400" b="1" dirty="0">
              <a:solidFill>
                <a:srgbClr val="FF993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34143" y="2204864"/>
            <a:ext cx="4121833" cy="2400657"/>
          </a:xfrm>
          <a:prstGeom prst="rect">
            <a:avLst/>
          </a:prstGeom>
          <a:noFill/>
          <a:ln w="38100">
            <a:solidFill>
              <a:srgbClr val="3AF0F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i="1" dirty="0" smtClean="0">
                <a:solidFill>
                  <a:schemeClr val="accent6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Estudiantes de Primer Curso de Grado</a:t>
            </a:r>
          </a:p>
          <a:p>
            <a:pPr algn="just">
              <a:lnSpc>
                <a:spcPct val="150000"/>
              </a:lnSpc>
            </a:pP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Curso de Formación Virtual, Nivel Básico. En colaboración con profesor/a de una asignatura</a:t>
            </a:r>
            <a:endParaRPr lang="es-ES" sz="20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070675" y="1700808"/>
            <a:ext cx="147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¿Para?</a:t>
            </a:r>
            <a:endParaRPr lang="es-ES_tradnl" sz="2400" b="1" dirty="0">
              <a:solidFill>
                <a:srgbClr val="FF993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719022" y="2276872"/>
            <a:ext cx="4176464" cy="3000821"/>
          </a:xfrm>
          <a:prstGeom prst="rect">
            <a:avLst/>
          </a:prstGeom>
          <a:solidFill>
            <a:schemeClr val="bg1"/>
          </a:solidFill>
          <a:ln w="57150">
            <a:solidFill>
              <a:srgbClr val="38E7E7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i="1" dirty="0" smtClean="0">
                <a:latin typeface="Open Sans" charset="0"/>
                <a:ea typeface="Open Sans" charset="0"/>
                <a:cs typeface="Open Sans" charset="0"/>
              </a:rPr>
              <a:t>Localizar fuentes de información </a:t>
            </a:r>
            <a:r>
              <a:rPr lang="es-ES" dirty="0" smtClean="0">
                <a:latin typeface="Open Sans" charset="0"/>
                <a:ea typeface="Open Sans" charset="0"/>
                <a:cs typeface="Open Sans" charset="0"/>
              </a:rPr>
              <a:t>en la biblioteca o en la Red</a:t>
            </a:r>
          </a:p>
          <a:p>
            <a:pPr algn="just">
              <a:lnSpc>
                <a:spcPct val="150000"/>
              </a:lnSpc>
            </a:pPr>
            <a:r>
              <a:rPr lang="es-ES" b="1" i="1" dirty="0" smtClean="0">
                <a:latin typeface="Open Sans" charset="0"/>
                <a:ea typeface="Open Sans" charset="0"/>
                <a:cs typeface="Open Sans" charset="0"/>
              </a:rPr>
              <a:t>Citar correctamente </a:t>
            </a:r>
            <a:r>
              <a:rPr lang="es-ES" dirty="0" smtClean="0">
                <a:latin typeface="Open Sans" charset="0"/>
                <a:ea typeface="Open Sans" charset="0"/>
                <a:cs typeface="Open Sans" charset="0"/>
              </a:rPr>
              <a:t>esas fuentes en trabajos académicos</a:t>
            </a:r>
          </a:p>
          <a:p>
            <a:pPr>
              <a:lnSpc>
                <a:spcPct val="150000"/>
              </a:lnSpc>
            </a:pPr>
            <a:r>
              <a:rPr lang="es-ES" b="1" dirty="0" smtClean="0">
                <a:latin typeface="Open Sans" charset="0"/>
                <a:ea typeface="Open Sans" charset="0"/>
                <a:cs typeface="Open Sans" charset="0"/>
              </a:rPr>
              <a:t>Nociones básicas de </a:t>
            </a:r>
            <a:r>
              <a:rPr lang="es-ES" b="1" dirty="0" smtClean="0">
                <a:latin typeface="Open Sans" charset="0"/>
                <a:ea typeface="Open Sans" charset="0"/>
                <a:cs typeface="Open Sans" charset="0"/>
              </a:rPr>
              <a:t>informática </a:t>
            </a:r>
            <a:r>
              <a:rPr lang="es-ES" dirty="0" smtClean="0">
                <a:latin typeface="Open Sans" charset="0"/>
                <a:ea typeface="Open Sans" charset="0"/>
                <a:cs typeface="Open Sans" charset="0"/>
              </a:rPr>
              <a:t>: programas </a:t>
            </a:r>
            <a:r>
              <a:rPr lang="es-ES" dirty="0" smtClean="0">
                <a:latin typeface="Open Sans" charset="0"/>
                <a:ea typeface="Open Sans" charset="0"/>
                <a:cs typeface="Open Sans" charset="0"/>
              </a:rPr>
              <a:t>para realizar y preservar trabajos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286116" y="6286520"/>
            <a:ext cx="542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i="1" dirty="0" err="1">
                <a:latin typeface="Open Sans" charset="0"/>
                <a:ea typeface="Open Sans" charset="0"/>
                <a:cs typeface="Open Sans" charset="0"/>
              </a:rPr>
              <a:t>b</a:t>
            </a:r>
            <a:r>
              <a:rPr lang="es-ES_tradnl" b="1" i="1" dirty="0" err="1" smtClean="0">
                <a:latin typeface="Open Sans" charset="0"/>
                <a:ea typeface="Open Sans" charset="0"/>
                <a:cs typeface="Open Sans" charset="0"/>
              </a:rPr>
              <a:t>iblioteca.unizar.es</a:t>
            </a:r>
            <a:endParaRPr lang="es-ES_tradnl" b="1" i="1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4" name="12 Imagen" descr="logoBUZ color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929330"/>
            <a:ext cx="2063752" cy="758817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730632" y="5517232"/>
            <a:ext cx="4207242" cy="507831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>
                <a:latin typeface="Open Sans" charset="0"/>
                <a:ea typeface="Open Sans" charset="0"/>
                <a:cs typeface="Open Sans" charset="0"/>
              </a:rPr>
              <a:t>Recomendaciones </a:t>
            </a:r>
            <a:r>
              <a:rPr lang="es-ES" dirty="0">
                <a:latin typeface="Open Sans" charset="0"/>
                <a:ea typeface="Open Sans" charset="0"/>
                <a:cs typeface="Open Sans" charset="0"/>
              </a:rPr>
              <a:t>para realizar el TFG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4355976" y="3284984"/>
            <a:ext cx="363046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4355976" y="5805264"/>
            <a:ext cx="374656" cy="1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Servicio de Préstamo</a:t>
            </a:r>
            <a:endParaRPr lang="es-ES" sz="4800" b="1" dirty="0">
              <a:solidFill>
                <a:schemeClr val="tx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8596" y="1124744"/>
            <a:ext cx="82868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Préstamo para </a:t>
            </a:r>
            <a:r>
              <a:rPr lang="es-ES" sz="2000" b="1" dirty="0" smtClean="0">
                <a:solidFill>
                  <a:srgbClr val="FF9933"/>
                </a:solidFill>
                <a:latin typeface="Open Sans" charset="0"/>
                <a:ea typeface="Open Sans" charset="0"/>
                <a:cs typeface="Open Sans" charset="0"/>
              </a:rPr>
              <a:t>estudiantes de estudios de Grado:</a:t>
            </a:r>
          </a:p>
          <a:p>
            <a:pPr marL="342900" indent="-342900" algn="just">
              <a:lnSpc>
                <a:spcPct val="200000"/>
              </a:lnSpc>
              <a:buFont typeface="Wingdings" charset="2"/>
              <a:buChar char="v"/>
            </a:pPr>
            <a:r>
              <a:rPr lang="es-ES" sz="2000" b="1" dirty="0" smtClean="0">
                <a:latin typeface="Open Sans" charset="0"/>
                <a:ea typeface="Open Sans" charset="0"/>
                <a:cs typeface="Open Sans" charset="0"/>
              </a:rPr>
              <a:t>6 ejemplares a la vez, </a:t>
            </a: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de todas las bibliotecas BUZ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v"/>
            </a:pP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El préstamo puede ser: </a:t>
            </a:r>
            <a:r>
              <a:rPr lang="es-ES" sz="2000" b="1" dirty="0" smtClean="0">
                <a:latin typeface="Open Sans" charset="0"/>
                <a:ea typeface="Open Sans" charset="0"/>
                <a:cs typeface="Open Sans" charset="0"/>
              </a:rPr>
              <a:t>largo (10 días), corto (3 días), consulta en sala (no se prestan)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v"/>
            </a:pP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El préstamo largo se puede </a:t>
            </a:r>
            <a:r>
              <a:rPr lang="es-ES" sz="2000" b="1" dirty="0">
                <a:latin typeface="Open Sans" charset="0"/>
                <a:ea typeface="Open Sans" charset="0"/>
                <a:cs typeface="Open Sans" charset="0"/>
              </a:rPr>
              <a:t>reservar</a:t>
            </a:r>
            <a:r>
              <a:rPr lang="es-ES" sz="2000" dirty="0">
                <a:latin typeface="Open Sans" charset="0"/>
                <a:ea typeface="Open Sans" charset="0"/>
                <a:cs typeface="Open Sans" charset="0"/>
              </a:rPr>
              <a:t> (hasta </a:t>
            </a:r>
            <a:r>
              <a:rPr lang="es-ES" sz="2000" b="1" dirty="0">
                <a:latin typeface="Open Sans" charset="0"/>
                <a:ea typeface="Open Sans" charset="0"/>
                <a:cs typeface="Open Sans" charset="0"/>
              </a:rPr>
              <a:t>6 reservas </a:t>
            </a:r>
            <a:r>
              <a:rPr lang="es-ES" sz="2000" b="1" dirty="0" smtClean="0">
                <a:latin typeface="Open Sans" charset="0"/>
                <a:ea typeface="Open Sans" charset="0"/>
                <a:cs typeface="Open Sans" charset="0"/>
              </a:rPr>
              <a:t>simultáneas</a:t>
            </a: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) y </a:t>
            </a:r>
            <a:r>
              <a:rPr lang="es-ES" sz="2000" b="1" dirty="0" smtClean="0">
                <a:latin typeface="Open Sans" charset="0"/>
                <a:ea typeface="Open Sans" charset="0"/>
                <a:cs typeface="Open Sans" charset="0"/>
              </a:rPr>
              <a:t>renovar</a:t>
            </a: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 (</a:t>
            </a:r>
            <a:r>
              <a:rPr lang="es-ES" sz="2000" b="1" dirty="0" smtClean="0">
                <a:latin typeface="Open Sans" charset="0"/>
                <a:ea typeface="Open Sans" charset="0"/>
                <a:cs typeface="Open Sans" charset="0"/>
              </a:rPr>
              <a:t>3 veces </a:t>
            </a: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si no hay reserva)</a:t>
            </a:r>
            <a:endParaRPr lang="es-ES" sz="20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23528" y="4530808"/>
            <a:ext cx="8496943" cy="966483"/>
          </a:xfrm>
          <a:prstGeom prst="rect">
            <a:avLst/>
          </a:prstGeom>
          <a:solidFill>
            <a:srgbClr val="38E7E7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Hay que presentar el </a:t>
            </a:r>
            <a:r>
              <a:rPr lang="es-ES" sz="2000" b="1" dirty="0" smtClean="0">
                <a:latin typeface="Open Sans" charset="0"/>
                <a:ea typeface="Open Sans" charset="0"/>
                <a:cs typeface="Open Sans" charset="0"/>
              </a:rPr>
              <a:t>Carné Universitario </a:t>
            </a:r>
            <a:r>
              <a:rPr lang="es-ES" sz="2000" dirty="0" smtClean="0">
                <a:latin typeface="Open Sans" charset="0"/>
                <a:ea typeface="Open Sans" charset="0"/>
                <a:cs typeface="Open Sans" charset="0"/>
              </a:rPr>
              <a:t>en los mostradores de las bibliotecas de la BUZ para </a:t>
            </a:r>
            <a:r>
              <a:rPr lang="es-ES" sz="2000" b="1" dirty="0" smtClean="0">
                <a:latin typeface="Open Sans" charset="0"/>
                <a:ea typeface="Open Sans" charset="0"/>
                <a:cs typeface="Open Sans" charset="0"/>
              </a:rPr>
              <a:t>usar el servicio de préstamo</a:t>
            </a:r>
            <a:endParaRPr lang="es-ES" sz="20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86116" y="6215082"/>
            <a:ext cx="542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i="1" dirty="0" err="1">
                <a:latin typeface="Open Sans" charset="0"/>
                <a:ea typeface="Open Sans" charset="0"/>
                <a:cs typeface="Open Sans" charset="0"/>
              </a:rPr>
              <a:t>b</a:t>
            </a:r>
            <a:r>
              <a:rPr lang="es-ES_tradnl" b="1" i="1" dirty="0" err="1" smtClean="0">
                <a:latin typeface="Open Sans" charset="0"/>
                <a:ea typeface="Open Sans" charset="0"/>
                <a:cs typeface="Open Sans" charset="0"/>
              </a:rPr>
              <a:t>iblioteca.unizar.es</a:t>
            </a:r>
            <a:endParaRPr lang="es-ES_tradnl" b="1" i="1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9" name="12 Imagen" descr="logoBUZ color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929330"/>
            <a:ext cx="2063752" cy="758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66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926</Words>
  <Application>Microsoft Office PowerPoint</Application>
  <PresentationFormat>Presentación en pantalla (4:3)</PresentationFormat>
  <Paragraphs>145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Salas de trabajo en grupo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usuario1</dc:creator>
  <cp:lastModifiedBy>usuario1</cp:lastModifiedBy>
  <cp:revision>207</cp:revision>
  <dcterms:created xsi:type="dcterms:W3CDTF">2014-03-28T12:59:04Z</dcterms:created>
  <dcterms:modified xsi:type="dcterms:W3CDTF">2020-08-24T09:53:21Z</dcterms:modified>
</cp:coreProperties>
</file>