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81" r:id="rId4"/>
    <p:sldId id="271" r:id="rId5"/>
    <p:sldId id="272" r:id="rId6"/>
    <p:sldId id="282" r:id="rId7"/>
    <p:sldId id="283" r:id="rId8"/>
    <p:sldId id="284" r:id="rId9"/>
    <p:sldId id="285" r:id="rId10"/>
    <p:sldId id="286" r:id="rId11"/>
    <p:sldId id="287" r:id="rId12"/>
    <p:sldId id="274" r:id="rId13"/>
    <p:sldId id="280" r:id="rId14"/>
    <p:sldId id="275" r:id="rId15"/>
    <p:sldId id="276" r:id="rId16"/>
    <p:sldId id="277" r:id="rId17"/>
    <p:sldId id="278" r:id="rId18"/>
    <p:sldId id="28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 varScale="1">
        <p:scale>
          <a:sx n="70" d="100"/>
          <a:sy n="70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1553E-3B72-4929-B6A7-1D4749A7FDB9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5E4E-6009-4D85-B3DC-7F299E3C6F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17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06C8-49D0-4A48-AC30-DDDE7602333F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A740-29D8-40C2-B77B-CBA6C5887D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url=http://www.brildor.com/blog/tecnicas/emprendedores/como-crear-tu-plan-de-negocio.html&amp;rct=j&amp;frm=1&amp;q=&amp;esrc=s&amp;sa=U&amp;ei=PxPuVNb7IcKsUZ2khNAK&amp;ved=0CBYQ9QEwAA&amp;usg=AFQjCNGnBMxQv3fD8zbJ_xR20n2zN5WDlw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url=http://www.ticpymes.es/consultoria/emprendedores/1072480000404/mujer-emprendedora-cobrara-protagonismo.1.html&amp;rct=j&amp;frm=1&amp;q=&amp;esrc=s&amp;sa=U&amp;ei=uBLuVI_pF8LzUoHig8AJ&amp;ved=0CDwQ9QEwEzg8&amp;usg=AFQjCNGh9Vlt81yCg8tn0HKSmT7iCrYsr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url=http://www.panoramio.com/photo/15730403&amp;rct=j&amp;frm=1&amp;q=&amp;esrc=s&amp;sa=U&amp;ei=zgruVIOdCoGvUYqpgeAP&amp;ved=0CB4Q9QEwBA&amp;usg=AFQjCNFzcKHp4agg_wLWoVH0RQtQfpItNA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google.es/url?url=http://gentemerca.blogspot.com/2012/07/la-globalizacion-un-suceso-inevitable.html&amp;rct=j&amp;frm=1&amp;q=&amp;esrc=s&amp;sa=U&amp;ei=jgvuVKbgNIn4UNSCgtgK&amp;ved=0CC4Q9QEwDA&amp;usg=AFQjCNEPSl1_HrmVSWa5OndTW8OZN00DnQ" TargetMode="External"/><Relationship Id="rId2" Type="http://schemas.openxmlformats.org/officeDocument/2006/relationships/hyperlink" Target="http://www.google.es/url?url=http://www.taringa.net/posts/ciencia-educacion/9715384/Como-funciona-un-grifo.html&amp;rct=j&amp;frm=1&amp;q=&amp;esrc=s&amp;sa=U&amp;ei=DAruVLCiJIb1UsjDgPAP&amp;ved=0CCIQ9QEwBg&amp;usg=AFQjCNE_0v7f1gVjfyiQAUyJ17g3vwnUe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es/url?url=http://www.peatom.info/salud/110636/contaminacion-e-hipertension/&amp;rct=j&amp;frm=1&amp;q=&amp;esrc=s&amp;sa=U&amp;ei=jwruVIaBOsvzUs7CgNAK&amp;ved=0CCIQ9QEwBg&amp;usg=AFQjCNEz5I6OS4w-bXbFPEPlL3DTbjoFww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es/url?url=http://paisajes65.webnode.es/news/paisaje-urbano/&amp;rct=j&amp;frm=1&amp;q=&amp;esrc=s&amp;sa=U&amp;ei=MQvuVPDuC4H5Uv2dgvAL&amp;ved=0CBoQ9QEwAg&amp;usg=AFQjCNGAySPQ1ZS4LTZUpd8kxgOKnRpW7A" TargetMode="External"/><Relationship Id="rId4" Type="http://schemas.openxmlformats.org/officeDocument/2006/relationships/hyperlink" Target="http://www.google.es/url?url=http://www.eldia.com.bo/index.php?cat%3D360%26pla%3D3%26id_articulo%3D74634&amp;rct=j&amp;frm=1&amp;q=&amp;esrc=s&amp;sa=U&amp;ei=UgruVI_mFMuvU82DgsAF&amp;ved=0CCIQ9QEwBg&amp;usg=AFQjCNHhMOsudHvQNdD9KF6jgNUSRqvI2g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11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3278068" y="1133330"/>
            <a:ext cx="2866869" cy="3836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289" y="433818"/>
            <a:ext cx="835292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AREAS RURALES SUMINISTRAN  Y REPONEN </a:t>
            </a:r>
            <a:endParaRPr lang="es-E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83768" y="220486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>
                <a:solidFill>
                  <a:srgbClr val="00B0F0"/>
                </a:solidFill>
              </a:rPr>
              <a:t>Las cosas más importantes para la vida:</a:t>
            </a:r>
          </a:p>
          <a:p>
            <a:pPr algn="ctr"/>
            <a:endParaRPr lang="es-ES" b="1" i="1" u="sng" dirty="0" smtClean="0">
              <a:solidFill>
                <a:srgbClr val="00B0F0"/>
              </a:solidFill>
            </a:endParaRP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AGUA</a:t>
            </a: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AIRE</a:t>
            </a: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ALIMENTOS</a:t>
            </a: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ENERGIA</a:t>
            </a: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MATERIAS PRIMAS</a:t>
            </a:r>
          </a:p>
          <a:p>
            <a:pPr algn="ctr"/>
            <a:r>
              <a:rPr lang="es-ES" b="1" i="1" u="sng" dirty="0" smtClean="0">
                <a:solidFill>
                  <a:srgbClr val="00B0F0"/>
                </a:solidFill>
              </a:rPr>
              <a:t>SALUD Y BIENESTAR</a:t>
            </a:r>
            <a:endParaRPr lang="es-ES" b="1" i="1" u="sng"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3434" y="4797152"/>
            <a:ext cx="835292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L0S URBANITAS LAS NECESITAMOS Y LAS CONSUMIMOS</a:t>
            </a:r>
            <a:endParaRPr lang="es-E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8057502" y="2381919"/>
            <a:ext cx="1083889" cy="1623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792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000">
        <p:blinds dir="vert"/>
      </p:transition>
    </mc:Choice>
    <mc:Fallback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279">
            <a:off x="6343154" y="2079072"/>
            <a:ext cx="24193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476672"/>
            <a:ext cx="835292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eso…L0S URBANITAS  NECESITAMOS al </a:t>
            </a: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undo </a:t>
            </a: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E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</a:t>
            </a:r>
            <a:endParaRPr lang="es-E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2" y="2276872"/>
            <a:ext cx="4772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 rot="21186545">
            <a:off x="278598" y="5663742"/>
            <a:ext cx="88155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¿ Cuándo vamos a actuar consecuentemente?</a:t>
            </a:r>
            <a:endParaRPr lang="es-ES" sz="3600" dirty="0">
              <a:solidFill>
                <a:srgbClr val="00B0F0"/>
              </a:solidFill>
            </a:endParaRPr>
          </a:p>
        </p:txBody>
      </p:sp>
      <p:pic>
        <p:nvPicPr>
          <p:cNvPr id="6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-50625" y="3108226"/>
            <a:ext cx="1180354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19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>
        <p14:ferris dir="l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528" y="1268760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/>
          </a:p>
          <a:p>
            <a:r>
              <a:rPr lang="es-ES" sz="3200" b="1" dirty="0" smtClean="0">
                <a:solidFill>
                  <a:srgbClr val="7030A0"/>
                </a:solidFill>
              </a:rPr>
              <a:t>Objetivos del proyecto</a:t>
            </a:r>
          </a:p>
          <a:p>
            <a:endParaRPr lang="es-ES" sz="2400" b="1" dirty="0"/>
          </a:p>
          <a:p>
            <a:pPr lvl="0" algn="just">
              <a:buFont typeface="Wingdings" pitchFamily="2" charset="2"/>
              <a:buChar char="v"/>
            </a:pPr>
            <a:r>
              <a:rPr lang="es-ES" sz="2400" dirty="0"/>
              <a:t>Aumentar el número de mujeres que inician una actividad empresarial en la provincia, especialmente entre aquellas con formación </a:t>
            </a:r>
            <a:r>
              <a:rPr lang="es-ES" sz="2400" dirty="0" smtClean="0"/>
              <a:t>universitaria o equivalente.</a:t>
            </a:r>
          </a:p>
          <a:p>
            <a:pPr lvl="0" algn="just"/>
            <a:endParaRPr lang="es-ES" sz="2400" dirty="0"/>
          </a:p>
          <a:p>
            <a:pPr lvl="0" algn="just">
              <a:buFont typeface="Wingdings" pitchFamily="2" charset="2"/>
              <a:buChar char="v"/>
            </a:pPr>
            <a:r>
              <a:rPr lang="es-ES" sz="2400" dirty="0"/>
              <a:t>Aumentar la base de conocimiento sobre las barreras (económicas, sociales, culturales, familiares, técnicas, administrativas…) que dificultan la adopción de iniciativas emprendedoras por las mujeres en Teruel.</a:t>
            </a:r>
          </a:p>
          <a:p>
            <a:endParaRPr lang="es-E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>
        <p14:prism isContent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85720" y="64291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/>
          </a:p>
          <a:p>
            <a:r>
              <a:rPr lang="es-ES" sz="3200" b="1" dirty="0" smtClean="0">
                <a:solidFill>
                  <a:srgbClr val="7030A0"/>
                </a:solidFill>
              </a:rPr>
              <a:t>Objetivos más específicos del proyecto</a:t>
            </a:r>
          </a:p>
          <a:p>
            <a:endParaRPr lang="es-ES" sz="2400" b="1" dirty="0" smtClean="0"/>
          </a:p>
          <a:p>
            <a:pPr>
              <a:buFont typeface="Wingdings" pitchFamily="2" charset="2"/>
              <a:buChar char="v"/>
            </a:pPr>
            <a:r>
              <a:rPr lang="es-ES" sz="2400" dirty="0" smtClean="0"/>
              <a:t>  5 * 10 = </a:t>
            </a:r>
            <a:r>
              <a:rPr lang="es-E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s-ES" sz="2400" dirty="0" smtClean="0"/>
              <a:t>                    Organizar una red </a:t>
            </a:r>
          </a:p>
          <a:p>
            <a:r>
              <a:rPr lang="es-ES" sz="2400" dirty="0" smtClean="0"/>
              <a:t>de 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proactivos </a:t>
            </a:r>
            <a:r>
              <a:rPr lang="es-ES" sz="2400" dirty="0" smtClean="0"/>
              <a:t>de desarrollo territorial,  </a:t>
            </a:r>
          </a:p>
          <a:p>
            <a:r>
              <a:rPr lang="es-ES" sz="2400" dirty="0" smtClean="0"/>
              <a:t>con al menos 5 personas, en cada comarca.</a:t>
            </a:r>
          </a:p>
          <a:p>
            <a:endParaRPr lang="es-ES" sz="2400" dirty="0"/>
          </a:p>
          <a:p>
            <a:pPr lvl="0" algn="ctr">
              <a:buFont typeface="Wingdings" pitchFamily="2" charset="2"/>
              <a:buChar char="v"/>
            </a:pPr>
            <a:r>
              <a:rPr lang="es-ES" sz="2400" dirty="0" smtClean="0"/>
              <a:t>  3*  10 = </a:t>
            </a:r>
            <a:r>
              <a:rPr lang="es-E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s-ES" sz="2400" dirty="0" smtClean="0"/>
              <a:t>                   Crear una base de datos  con,</a:t>
            </a:r>
          </a:p>
          <a:p>
            <a:pPr lvl="0" algn="r"/>
            <a:r>
              <a:rPr lang="es-ES" sz="2400" dirty="0" smtClean="0"/>
              <a:t>                           al menos, 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oportunidades 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específicas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smtClean="0"/>
              <a:t>de negocio     en cada comarca.</a:t>
            </a:r>
          </a:p>
          <a:p>
            <a:pPr lvl="0" algn="just"/>
            <a:endParaRPr lang="es-ES" sz="2400" dirty="0"/>
          </a:p>
          <a:p>
            <a:pPr lvl="0" algn="r">
              <a:buFont typeface="Wingdings" pitchFamily="2" charset="2"/>
              <a:buChar char="v"/>
            </a:pPr>
            <a:r>
              <a:rPr lang="es-ES" sz="2400" dirty="0" smtClean="0"/>
              <a:t>1*10 = </a:t>
            </a:r>
            <a:r>
              <a:rPr lang="es-E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ES" sz="2400" dirty="0" smtClean="0"/>
              <a:t>                 Apoyar, al menos a 1 emprendedora</a:t>
            </a:r>
          </a:p>
          <a:p>
            <a:pPr lvl="0" algn="r"/>
            <a:r>
              <a:rPr lang="es-ES" sz="2400" dirty="0" smtClean="0"/>
              <a:t> con un proyecto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negocio </a:t>
            </a:r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viable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smtClean="0"/>
              <a:t>en cada comarca</a:t>
            </a:r>
            <a:endParaRPr lang="es-ES" sz="2400" b="1" dirty="0"/>
          </a:p>
        </p:txBody>
      </p:sp>
      <p:sp>
        <p:nvSpPr>
          <p:cNvPr id="11" name="10 Flecha a la derecha con bandas"/>
          <p:cNvSpPr/>
          <p:nvPr/>
        </p:nvSpPr>
        <p:spPr>
          <a:xfrm>
            <a:off x="3071802" y="3286124"/>
            <a:ext cx="978408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 la derecha con bandas"/>
          <p:cNvSpPr/>
          <p:nvPr/>
        </p:nvSpPr>
        <p:spPr>
          <a:xfrm>
            <a:off x="3000364" y="4786322"/>
            <a:ext cx="978408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 la derecha con bandas"/>
          <p:cNvSpPr/>
          <p:nvPr/>
        </p:nvSpPr>
        <p:spPr>
          <a:xfrm>
            <a:off x="2357422" y="1857364"/>
            <a:ext cx="978408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000">
        <p14:prism isContent="1" isInverted="1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268760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endParaRPr lang="es-ES" sz="2800" b="1" dirty="0" smtClean="0"/>
          </a:p>
          <a:p>
            <a:pPr algn="ctr"/>
            <a:r>
              <a:rPr lang="es-ES" sz="3600" b="1" dirty="0" smtClean="0">
                <a:solidFill>
                  <a:srgbClr val="7030A0"/>
                </a:solidFill>
              </a:rPr>
              <a:t>Acciones del proyecto</a:t>
            </a:r>
          </a:p>
          <a:p>
            <a:pPr algn="ctr"/>
            <a:endParaRPr lang="es-ES" sz="2800" b="1" dirty="0"/>
          </a:p>
          <a:p>
            <a:pPr lvl="0" algn="ctr">
              <a:buFont typeface="Wingdings" pitchFamily="2" charset="2"/>
              <a:buChar char="Ø"/>
            </a:pPr>
            <a:r>
              <a:rPr lang="es-ES" sz="2800" dirty="0" smtClean="0"/>
              <a:t>acciones </a:t>
            </a:r>
            <a:r>
              <a:rPr lang="es-ES" sz="2800" dirty="0"/>
              <a:t>de sensibilización, formación y acompañamiento. </a:t>
            </a:r>
            <a:endParaRPr lang="es-ES" sz="2800" dirty="0" smtClean="0"/>
          </a:p>
          <a:p>
            <a:pPr lvl="0" algn="ctr"/>
            <a:endParaRPr lang="es-ES" sz="2800" b="1" dirty="0"/>
          </a:p>
          <a:p>
            <a:pPr lvl="0" algn="ctr">
              <a:buFont typeface="Wingdings" pitchFamily="2" charset="2"/>
              <a:buChar char="Ø"/>
            </a:pPr>
            <a:r>
              <a:rPr lang="es-ES" sz="2800" dirty="0" smtClean="0"/>
              <a:t>acciones </a:t>
            </a:r>
            <a:r>
              <a:rPr lang="es-ES" sz="2800" dirty="0"/>
              <a:t>de estudio, análisis y recomendaciones.  </a:t>
            </a:r>
            <a:endParaRPr lang="es-E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28596" y="1142984"/>
            <a:ext cx="84249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r>
              <a:rPr lang="es-ES" sz="2800" b="1" dirty="0" smtClean="0">
                <a:solidFill>
                  <a:srgbClr val="7030A0"/>
                </a:solidFill>
              </a:rPr>
              <a:t>Sensibilización</a:t>
            </a:r>
            <a:r>
              <a:rPr lang="es-ES" sz="2800" b="1" dirty="0">
                <a:solidFill>
                  <a:srgbClr val="7030A0"/>
                </a:solidFill>
              </a:rPr>
              <a:t>, </a:t>
            </a:r>
            <a:r>
              <a:rPr lang="es-ES" sz="2800" b="1" dirty="0" smtClean="0">
                <a:solidFill>
                  <a:srgbClr val="7030A0"/>
                </a:solidFill>
              </a:rPr>
              <a:t>Formación </a:t>
            </a:r>
            <a:r>
              <a:rPr lang="es-ES" sz="2800" b="1" dirty="0">
                <a:solidFill>
                  <a:srgbClr val="7030A0"/>
                </a:solidFill>
              </a:rPr>
              <a:t>y </a:t>
            </a:r>
            <a:r>
              <a:rPr lang="es-ES" sz="2800" b="1" dirty="0" smtClean="0">
                <a:solidFill>
                  <a:srgbClr val="7030A0"/>
                </a:solidFill>
              </a:rPr>
              <a:t>Acompañamiento</a:t>
            </a:r>
            <a:r>
              <a:rPr lang="es-ES" sz="2800" dirty="0">
                <a:solidFill>
                  <a:srgbClr val="7030A0"/>
                </a:solidFill>
              </a:rPr>
              <a:t>. </a:t>
            </a:r>
            <a:endParaRPr lang="es-ES" sz="2800" dirty="0" smtClean="0">
              <a:solidFill>
                <a:srgbClr val="7030A0"/>
              </a:solidFill>
            </a:endParaRPr>
          </a:p>
          <a:p>
            <a:pPr lvl="1"/>
            <a:endParaRPr lang="es-ES" sz="2400" dirty="0" smtClean="0"/>
          </a:p>
          <a:p>
            <a:pPr lvl="1" algn="ctr">
              <a:buFont typeface="Wingdings" pitchFamily="2" charset="2"/>
              <a:buChar char="ü"/>
            </a:pPr>
            <a:r>
              <a:rPr lang="es-ES" sz="2400" dirty="0" smtClean="0"/>
              <a:t>Diagnósticos </a:t>
            </a:r>
            <a:r>
              <a:rPr lang="es-ES" sz="2400" dirty="0"/>
              <a:t>estratégicos de iniciativas empresariales.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Web de recursos para mujeres emprendedoras.  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Talleres de iniciación al emprendimiento y dinámicas de tipo colaborativo y social.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Itinerarios personalizados de emprendimiento.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Jornadas de encuentro a nivel provincial.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Jornadas con estudiantes universitarias turolenses.</a:t>
            </a:r>
          </a:p>
          <a:p>
            <a:pPr lvl="1" algn="ctr">
              <a:buFont typeface="Wingdings" pitchFamily="2" charset="2"/>
              <a:buChar char="ü"/>
            </a:pPr>
            <a:r>
              <a:rPr lang="es-ES" sz="2400" dirty="0"/>
              <a:t>Jornadas en institutos con estudiantes/as de Bachillerato.</a:t>
            </a:r>
          </a:p>
          <a:p>
            <a:pPr lvl="0" algn="just"/>
            <a:endParaRPr lang="es-ES" sz="2400" dirty="0" smtClean="0"/>
          </a:p>
          <a:p>
            <a:pPr lvl="0" algn="just"/>
            <a:endParaRPr lang="es-E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596" y="857232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</a:rPr>
              <a:t>Estudio</a:t>
            </a:r>
            <a:r>
              <a:rPr lang="es-ES" sz="3200" b="1" dirty="0">
                <a:solidFill>
                  <a:srgbClr val="7030A0"/>
                </a:solidFill>
              </a:rPr>
              <a:t>, </a:t>
            </a:r>
            <a:r>
              <a:rPr lang="es-ES" sz="3200" b="1" dirty="0" smtClean="0">
                <a:solidFill>
                  <a:srgbClr val="7030A0"/>
                </a:solidFill>
              </a:rPr>
              <a:t>Análisis </a:t>
            </a:r>
            <a:r>
              <a:rPr lang="es-ES" sz="3200" b="1" dirty="0">
                <a:solidFill>
                  <a:srgbClr val="7030A0"/>
                </a:solidFill>
              </a:rPr>
              <a:t>y </a:t>
            </a:r>
            <a:r>
              <a:rPr lang="es-ES" sz="3200" b="1" dirty="0" smtClean="0">
                <a:solidFill>
                  <a:srgbClr val="7030A0"/>
                </a:solidFill>
              </a:rPr>
              <a:t>Recomendaciones</a:t>
            </a:r>
            <a:r>
              <a:rPr lang="es-ES" sz="3200" b="1" dirty="0">
                <a:solidFill>
                  <a:srgbClr val="7030A0"/>
                </a:solidFill>
              </a:rPr>
              <a:t>.  </a:t>
            </a:r>
            <a:endParaRPr lang="es-ES" sz="3200" b="1" dirty="0" smtClean="0">
              <a:solidFill>
                <a:srgbClr val="7030A0"/>
              </a:solidFill>
            </a:endParaRPr>
          </a:p>
          <a:p>
            <a:pPr lvl="0"/>
            <a:endParaRPr lang="es-ES" sz="2400" dirty="0" smtClean="0"/>
          </a:p>
          <a:p>
            <a:pPr lvl="0">
              <a:buFont typeface="Courier New" pitchFamily="49" charset="0"/>
              <a:buChar char="o"/>
            </a:pPr>
            <a:r>
              <a:rPr lang="es-ES" sz="2800" dirty="0" smtClean="0"/>
              <a:t> Estudio-encuesta </a:t>
            </a:r>
            <a:r>
              <a:rPr lang="es-ES" sz="2800" dirty="0"/>
              <a:t>sobre el factor </a:t>
            </a:r>
            <a:r>
              <a:rPr lang="es-ES" sz="2800" dirty="0" smtClean="0"/>
              <a:t>cultural</a:t>
            </a:r>
          </a:p>
          <a:p>
            <a:pPr lvl="0"/>
            <a:r>
              <a:rPr lang="es-ES" sz="2800" dirty="0" smtClean="0"/>
              <a:t> </a:t>
            </a:r>
            <a:r>
              <a:rPr lang="es-ES" sz="2800" dirty="0"/>
              <a:t>para el emprendimiento femenino. </a:t>
            </a:r>
            <a:r>
              <a:rPr lang="es-ES" sz="2800" dirty="0" smtClean="0"/>
              <a:t> </a:t>
            </a:r>
          </a:p>
          <a:p>
            <a:pPr lvl="0" algn="ctr"/>
            <a:endParaRPr lang="es-ES" sz="2800" dirty="0" smtClean="0"/>
          </a:p>
          <a:p>
            <a:pPr lvl="0" algn="ctr">
              <a:buFont typeface="Courier New" pitchFamily="49" charset="0"/>
              <a:buChar char="o"/>
            </a:pPr>
            <a:r>
              <a:rPr lang="es-ES" sz="2800" dirty="0" smtClean="0"/>
              <a:t> Entrevistas </a:t>
            </a:r>
            <a:r>
              <a:rPr lang="es-ES" sz="2800" dirty="0"/>
              <a:t>en profundidad</a:t>
            </a:r>
            <a:r>
              <a:rPr lang="es-ES" sz="2800" dirty="0" smtClean="0"/>
              <a:t>.</a:t>
            </a:r>
          </a:p>
          <a:p>
            <a:pPr lvl="0" algn="ctr">
              <a:buFont typeface="Courier New" pitchFamily="49" charset="0"/>
              <a:buChar char="o"/>
            </a:pPr>
            <a:endParaRPr lang="es-ES" sz="2800" dirty="0"/>
          </a:p>
          <a:p>
            <a:pPr lvl="0" algn="r">
              <a:buFont typeface="Courier New" pitchFamily="49" charset="0"/>
              <a:buChar char="o"/>
            </a:pPr>
            <a:r>
              <a:rPr lang="es-ES" sz="2800" dirty="0" smtClean="0"/>
              <a:t> Estudio </a:t>
            </a:r>
            <a:r>
              <a:rPr lang="es-ES" sz="2800" dirty="0"/>
              <a:t>sobre la relación entre el vigente modelo de implementación del Estado del bienestar y sus consecuencias sobre el emprendimiento, desde una perspectiva de género. </a:t>
            </a:r>
          </a:p>
          <a:p>
            <a:pPr lvl="0" algn="just"/>
            <a:endParaRPr lang="es-ES" sz="2400" dirty="0" smtClean="0"/>
          </a:p>
          <a:p>
            <a:pPr lvl="0" algn="just"/>
            <a:endParaRPr lang="es-E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3528" y="126876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/>
          </a:p>
          <a:p>
            <a:pPr lvl="0"/>
            <a:r>
              <a:rPr lang="es-ES" sz="2800" b="1" dirty="0" smtClean="0">
                <a:solidFill>
                  <a:srgbClr val="7030A0"/>
                </a:solidFill>
              </a:rPr>
              <a:t>Colaboradores  IMPRESCINDIBLES  </a:t>
            </a:r>
          </a:p>
          <a:p>
            <a:pPr lvl="0"/>
            <a:r>
              <a:rPr lang="es-ES" sz="2800" b="1" dirty="0" smtClean="0">
                <a:solidFill>
                  <a:srgbClr val="7030A0"/>
                </a:solidFill>
              </a:rPr>
              <a:t>                                                  para el proyecto.</a:t>
            </a:r>
          </a:p>
          <a:p>
            <a:pPr lvl="0"/>
            <a:endParaRPr lang="es-ES" sz="2400" dirty="0" smtClean="0"/>
          </a:p>
          <a:p>
            <a:pPr lvl="0" algn="r">
              <a:buFont typeface="Arial" pitchFamily="34" charset="0"/>
              <a:buChar char="•"/>
            </a:pPr>
            <a:r>
              <a:rPr lang="es-ES" sz="2400" dirty="0" smtClean="0"/>
              <a:t>	</a:t>
            </a:r>
            <a:r>
              <a:rPr lang="es-ES" sz="2600" dirty="0" smtClean="0"/>
              <a:t>Agentes de Empleo y Desarrollo Local.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2600" dirty="0" smtClean="0"/>
              <a:t>	Grupos de Acción Local (GAL) LEADER.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2600" dirty="0" smtClean="0"/>
              <a:t>	Ayuntamientos y Comarcas.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2600" dirty="0" smtClean="0"/>
              <a:t>	Cámara de Comercio y Asociaciones empresariales.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2600" dirty="0" smtClean="0"/>
              <a:t>	Sindicatos.</a:t>
            </a:r>
          </a:p>
          <a:p>
            <a:pPr lvl="0" algn="r">
              <a:buFont typeface="Arial" pitchFamily="34" charset="0"/>
              <a:buChar char="•"/>
            </a:pPr>
            <a:r>
              <a:rPr lang="es-ES" sz="2600" dirty="0" smtClean="0"/>
              <a:t>	Fundaciones y otras ONG.</a:t>
            </a:r>
            <a:endParaRPr lang="es-ES" sz="2600" dirty="0"/>
          </a:p>
          <a:p>
            <a:pPr lvl="0" algn="just"/>
            <a:endParaRPr lang="es-ES" sz="2400" dirty="0" smtClean="0"/>
          </a:p>
          <a:p>
            <a:pPr lvl="0" algn="just"/>
            <a:endParaRPr lang="es-E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6228184" y="3532459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ttps://encrypted-tbn3.gstatic.com/images?q=tbn:ANd9GcSeVfLuq-NgmeosY2h_0Pk0Ko_18ZO4XjWqDdDCc-RdTfDc-DeTT3aAg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4" y="172095"/>
            <a:ext cx="1656184" cy="183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39752" y="155679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s-E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s://encrypted-tbn3.gstatic.com/images?q=tbn:ANd9GcRfdRCdYylzj25bE8sJnMflpQasD5Zy0O3IryQxOpPCUr2BMsPJ2Mwq3SQ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90" y="2564904"/>
            <a:ext cx="1996144" cy="15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16016" y="3701485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72099" y="836712"/>
            <a:ext cx="343349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¡¡ GRACIAS ¡¡</a:t>
            </a:r>
            <a:endParaRPr lang="es-ES" sz="4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868143" y="2132856"/>
            <a:ext cx="303745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www.inieu.net</a:t>
            </a:r>
            <a:endParaRPr lang="es-ES" sz="3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0455" y="4884175"/>
            <a:ext cx="597107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Para actuar consecuentemente</a:t>
            </a:r>
            <a:endParaRPr lang="es-E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052736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este proyecto?</a:t>
            </a:r>
          </a:p>
          <a:p>
            <a:endParaRPr lang="es-ES" sz="2400" dirty="0" smtClean="0"/>
          </a:p>
          <a:p>
            <a:r>
              <a:rPr lang="es-ES" sz="2400" dirty="0" smtClean="0"/>
              <a:t>Teruel: uno de los territorios…</a:t>
            </a:r>
          </a:p>
          <a:p>
            <a:r>
              <a:rPr lang="es-ES" sz="2400" dirty="0" smtClean="0"/>
              <a:t>				…más despoblados.</a:t>
            </a:r>
          </a:p>
          <a:p>
            <a:r>
              <a:rPr lang="es-ES" sz="2400" dirty="0" smtClean="0"/>
              <a:t>				…más envejecidos.</a:t>
            </a:r>
          </a:p>
          <a:p>
            <a:r>
              <a:rPr lang="es-ES" sz="2400" dirty="0" smtClean="0"/>
              <a:t>				…y </a:t>
            </a:r>
            <a:r>
              <a:rPr lang="es-ES" sz="2400" u="sng" dirty="0" smtClean="0"/>
              <a:t>más masculinizados </a:t>
            </a:r>
            <a:r>
              <a:rPr lang="es-ES" sz="2400" dirty="0" smtClean="0"/>
              <a:t>de Europa.</a:t>
            </a:r>
          </a:p>
          <a:p>
            <a:r>
              <a:rPr lang="es-ES" sz="2400" dirty="0" smtClean="0"/>
              <a:t>	Dicho de otro modo…</a:t>
            </a:r>
          </a:p>
          <a:p>
            <a:r>
              <a:rPr lang="es-ES" sz="2400" dirty="0" smtClean="0"/>
              <a:t>	Pocas mujeres,  y sobre las pocas que hay recae la atención 	a las personas dependientes.</a:t>
            </a:r>
          </a:p>
          <a:p>
            <a:r>
              <a:rPr lang="es-ES" sz="2400" dirty="0" smtClean="0"/>
              <a:t>	</a:t>
            </a:r>
          </a:p>
          <a:p>
            <a:pPr algn="ctr"/>
            <a:r>
              <a:rPr lang="es-ES" sz="2400" dirty="0" smtClean="0"/>
              <a:t>	</a:t>
            </a:r>
            <a:r>
              <a:rPr lang="es-ES" sz="2400" dirty="0" smtClean="0">
                <a:solidFill>
                  <a:srgbClr val="FF0000"/>
                </a:solidFill>
              </a:rPr>
              <a:t>Conclusión: poca capacidad de emprendimiento endógena.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5000">
        <p:cut/>
      </p:transition>
    </mc:Choice>
    <mc:Fallback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3" y="116632"/>
            <a:ext cx="8499782" cy="626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092280" y="4653136"/>
            <a:ext cx="1718045" cy="1983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99238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85720" y="78579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 smtClean="0"/>
          </a:p>
          <a:p>
            <a:pPr algn="ctr"/>
            <a:r>
              <a:rPr lang="es-ES" sz="2800" b="1" dirty="0" smtClean="0">
                <a:solidFill>
                  <a:srgbClr val="7030A0"/>
                </a:solidFill>
              </a:rPr>
              <a:t>DATOS:</a:t>
            </a: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s-ES" sz="2800" b="1" dirty="0" smtClean="0"/>
              <a:t>Menos de 10 habitantes por Km2</a:t>
            </a:r>
          </a:p>
          <a:p>
            <a:pPr algn="ctr"/>
            <a:r>
              <a:rPr lang="es-ES" sz="2800" b="1" dirty="0" smtClean="0"/>
              <a:t> (igual que el desierto del Sahara)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Población total de Teruel: 140.365</a:t>
            </a:r>
          </a:p>
          <a:p>
            <a:pPr algn="ctr"/>
            <a:r>
              <a:rPr lang="es-ES" sz="2800" b="1" dirty="0" smtClean="0"/>
              <a:t> (68.916 mujeres y 71.449 hombres).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25% turolenses tiene más de 65 años (España 18%)</a:t>
            </a:r>
            <a:endParaRPr lang="es-ES" sz="2800" b="1" dirty="0"/>
          </a:p>
        </p:txBody>
      </p:sp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nstituto f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000768"/>
            <a:ext cx="3317734" cy="68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0000" r="13208" b="23774"/>
          <a:stretch/>
        </p:blipFill>
        <p:spPr bwMode="auto">
          <a:xfrm>
            <a:off x="571472" y="5715016"/>
            <a:ext cx="1262129" cy="959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6215082"/>
            <a:ext cx="2333333" cy="476191"/>
          </a:xfrm>
          <a:prstGeom prst="rect">
            <a:avLst/>
          </a:prstGeom>
          <a:noFill/>
        </p:spPr>
      </p:pic>
      <p:pic>
        <p:nvPicPr>
          <p:cNvPr id="7" name="Imagen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26196" y="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23528" y="908720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/>
          </a:p>
          <a:p>
            <a:r>
              <a:rPr lang="es-ES" sz="2400" dirty="0" smtClean="0"/>
              <a:t>Penúltima provincia en población activa total.</a:t>
            </a:r>
          </a:p>
          <a:p>
            <a:r>
              <a:rPr lang="es-ES" sz="2400" dirty="0" smtClean="0"/>
              <a:t>	21.602 mujeres dadas de alta en la S.S.</a:t>
            </a:r>
          </a:p>
          <a:p>
            <a:r>
              <a:rPr lang="es-ES" sz="2400" dirty="0" smtClean="0"/>
              <a:t>	4.704 mujeres dadas de alta como autónomas.</a:t>
            </a:r>
          </a:p>
          <a:p>
            <a:endParaRPr lang="es-ES" sz="2400" dirty="0" smtClean="0"/>
          </a:p>
          <a:p>
            <a:r>
              <a:rPr lang="es-ES" sz="2400" b="1" dirty="0" smtClean="0"/>
              <a:t>A mayor nivel de formación, más se amplía la brecha de género</a:t>
            </a:r>
            <a:r>
              <a:rPr lang="es-ES" sz="2400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s-ES" sz="2400" b="1" u="sng" dirty="0" smtClean="0"/>
              <a:t>El 52% </a:t>
            </a:r>
            <a:r>
              <a:rPr lang="es-ES" sz="2400" dirty="0" smtClean="0"/>
              <a:t>de los parados/as turolenses con educación primaria son mujeres.</a:t>
            </a:r>
          </a:p>
          <a:p>
            <a:pPr>
              <a:buFont typeface="Wingdings" pitchFamily="2" charset="2"/>
              <a:buChar char="q"/>
            </a:pPr>
            <a:r>
              <a:rPr lang="es-ES" sz="2400" b="1" u="sng" dirty="0" smtClean="0"/>
              <a:t>El 74% </a:t>
            </a:r>
            <a:r>
              <a:rPr lang="es-ES" sz="2400" dirty="0" smtClean="0"/>
              <a:t>de los parados/as turolenses con educación superior son mujeres.</a:t>
            </a:r>
          </a:p>
          <a:p>
            <a:pPr>
              <a:buFont typeface="Wingdings" pitchFamily="2" charset="2"/>
              <a:buChar char="q"/>
            </a:pPr>
            <a:r>
              <a:rPr lang="es-ES" sz="2400" b="1" u="sng" dirty="0" smtClean="0"/>
              <a:t>587</a:t>
            </a:r>
            <a:r>
              <a:rPr lang="es-ES" sz="2400" dirty="0" smtClean="0"/>
              <a:t> mujeres universitarias turolenses están en el paro.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000">
        <p:circle/>
      </p:transition>
    </mc:Choice>
    <mc:Fallback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2015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0" y="4509120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73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93514">
            <a:off x="854620" y="656983"/>
            <a:ext cx="2690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</a:rPr>
              <a:t>OTROS DATOS</a:t>
            </a:r>
            <a:r>
              <a:rPr lang="es-ES" sz="3200" b="1" dirty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939">
            <a:off x="491929" y="1415490"/>
            <a:ext cx="8183269" cy="427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7592048" y="1484784"/>
            <a:ext cx="1617804" cy="2182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59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doors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5" y="-113128"/>
            <a:ext cx="8928992" cy="6971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68" y="4149080"/>
            <a:ext cx="117286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79912" y="2780928"/>
            <a:ext cx="43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39" y="3742576"/>
            <a:ext cx="1511300" cy="608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BUENOS ALIMENTOS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239" y="5707145"/>
            <a:ext cx="1008063" cy="3492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236296" y="5548312"/>
            <a:ext cx="1619250" cy="608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VIDA SALUDABLE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487121" y="4586162"/>
            <a:ext cx="13684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dirty="0"/>
              <a:t>OXÍGENO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764275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9482" y="548680"/>
            <a:ext cx="3208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se “recolecta” el agua?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704" y="1412776"/>
            <a:ext cx="4152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están los sumideros de carbono?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88869" y="2082569"/>
            <a:ext cx="397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se produce el oxígeno del aire?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63888" y="2921168"/>
            <a:ext cx="4266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se crían los alimentos de calidad 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51049" y="3789040"/>
            <a:ext cx="4421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encontrar espacios libres de stress?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95274" y="4587771"/>
            <a:ext cx="140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</a:rPr>
              <a:t>¿ Dónde  … ?</a:t>
            </a:r>
          </a:p>
          <a:p>
            <a:pPr algn="ctr"/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s://encrypted-tbn2.gstatic.com/images?q=tbn:ANd9GcTuP25bLnosAgbyGZnZ3A-nmd8D-fHo68KY2sAarhofAuqFYaGlzIF-s-djH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750"/>
            <a:ext cx="14287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hKP9HwSgCLTDY9e-bO7t2XStZwS3ocwzLflUcs-JhOxNZEgAVXJKAgG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" y="1350178"/>
            <a:ext cx="1615913" cy="10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1.gstatic.com/images?q=tbn:ANd9GcSYwujIm1zsO5dUjoF5M-k4MEemtadmG6jCEAryLO1FjVOTkFXatjYldk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385888"/>
            <a:ext cx="1732132" cy="11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1.gstatic.com/images?q=tbn:ANd9GcREzL5EQ9NhI4MKmqTfFmADM_7CfF_ZufVyNeGskmaXX9JyFiQ3YR5Ntv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6866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3.gstatic.com/images?q=tbn:ANd9GcT8C11o9hCApLpUHMXcYRDfz7JaX8vxkKOFyeGoy4lsFyD2xndP-O_DK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46" y="3897208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3.gstatic.com/images?q=tbn:ANd9GcRyCiqBsANc63GM0IuaRGtjbVZWI47Mbu6vjCOMhNy2BTNqbNdl-QT4MNid0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61" y="4998401"/>
            <a:ext cx="13144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3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6076"/>
          <a:stretch/>
        </p:blipFill>
        <p:spPr bwMode="auto">
          <a:xfrm>
            <a:off x="-16500" y="5019415"/>
            <a:ext cx="1384300" cy="1767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31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">
        <p14:vortex dir="r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445</Words>
  <Application>Microsoft Office PowerPoint</Application>
  <PresentationFormat>Presentación en pantalla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Luis Muñoz Gregorio</cp:lastModifiedBy>
  <cp:revision>42</cp:revision>
  <dcterms:created xsi:type="dcterms:W3CDTF">2014-10-27T15:54:03Z</dcterms:created>
  <dcterms:modified xsi:type="dcterms:W3CDTF">2015-05-13T11:32:12Z</dcterms:modified>
</cp:coreProperties>
</file>